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firstSlideNum="0">
  <p:sldMasterIdLst>
    <p:sldMasterId id="2147483648" r:id="rId1"/>
  </p:sldMasterIdLst>
  <p:notesMasterIdLst>
    <p:notesMasterId r:id="rId4"/>
  </p:notesMasterIdLst>
  <p:handoutMasterIdLst>
    <p:handoutMasterId r:id="rId17"/>
  </p:handoutMasterIdLst>
  <p:sldIdLst>
    <p:sldId id="1378" r:id="rId3"/>
    <p:sldId id="1377" r:id="rId5"/>
    <p:sldId id="1399" r:id="rId6"/>
    <p:sldId id="1387" r:id="rId7"/>
    <p:sldId id="1398" r:id="rId8"/>
    <p:sldId id="1397" r:id="rId9"/>
    <p:sldId id="1400" r:id="rId10"/>
    <p:sldId id="1401" r:id="rId11"/>
    <p:sldId id="1395" r:id="rId12"/>
    <p:sldId id="1396" r:id="rId13"/>
    <p:sldId id="1402" r:id="rId14"/>
    <p:sldId id="1381" r:id="rId15"/>
    <p:sldId id="1383" r:id="rId16"/>
  </p:sldIdLst>
  <p:sldSz cx="12192000" cy="6858000"/>
  <p:notesSz cx="6858000" cy="9144000"/>
  <p:defaultTextStyle>
    <a:defPPr>
      <a:defRPr lang="zh-CN"/>
    </a:defPPr>
    <a:lvl1pPr algn="l" rtl="0" fontAlgn="base">
      <a:spcBef>
        <a:spcPct val="0"/>
      </a:spcBef>
      <a:spcAft>
        <a:spcPct val="0"/>
      </a:spcAft>
      <a:defRPr sz="1100" kern="1200">
        <a:solidFill>
          <a:schemeClr val="tx1"/>
        </a:solidFill>
        <a:latin typeface="Arial" panose="020B0604020202090204" pitchFamily="34" charset="0"/>
        <a:ea typeface="宋体" panose="02010600030101010101" pitchFamily="2" charset="-122"/>
        <a:cs typeface="+mn-cs"/>
      </a:defRPr>
    </a:lvl1pPr>
    <a:lvl2pPr marL="457200" algn="l" rtl="0" fontAlgn="base">
      <a:spcBef>
        <a:spcPct val="0"/>
      </a:spcBef>
      <a:spcAft>
        <a:spcPct val="0"/>
      </a:spcAft>
      <a:defRPr sz="1100" kern="1200">
        <a:solidFill>
          <a:schemeClr val="tx1"/>
        </a:solidFill>
        <a:latin typeface="Arial" panose="020B0604020202090204" pitchFamily="34" charset="0"/>
        <a:ea typeface="宋体" panose="02010600030101010101" pitchFamily="2" charset="-122"/>
        <a:cs typeface="+mn-cs"/>
      </a:defRPr>
    </a:lvl2pPr>
    <a:lvl3pPr marL="914400" algn="l" rtl="0" fontAlgn="base">
      <a:spcBef>
        <a:spcPct val="0"/>
      </a:spcBef>
      <a:spcAft>
        <a:spcPct val="0"/>
      </a:spcAft>
      <a:defRPr sz="1100" kern="1200">
        <a:solidFill>
          <a:schemeClr val="tx1"/>
        </a:solidFill>
        <a:latin typeface="Arial" panose="020B0604020202090204" pitchFamily="34" charset="0"/>
        <a:ea typeface="宋体" panose="02010600030101010101" pitchFamily="2" charset="-122"/>
        <a:cs typeface="+mn-cs"/>
      </a:defRPr>
    </a:lvl3pPr>
    <a:lvl4pPr marL="1371600" algn="l" rtl="0" fontAlgn="base">
      <a:spcBef>
        <a:spcPct val="0"/>
      </a:spcBef>
      <a:spcAft>
        <a:spcPct val="0"/>
      </a:spcAft>
      <a:defRPr sz="1100" kern="1200">
        <a:solidFill>
          <a:schemeClr val="tx1"/>
        </a:solidFill>
        <a:latin typeface="Arial" panose="020B0604020202090204" pitchFamily="34" charset="0"/>
        <a:ea typeface="宋体" panose="02010600030101010101" pitchFamily="2" charset="-122"/>
        <a:cs typeface="+mn-cs"/>
      </a:defRPr>
    </a:lvl4pPr>
    <a:lvl5pPr marL="1828800" algn="l" rtl="0" fontAlgn="base">
      <a:spcBef>
        <a:spcPct val="0"/>
      </a:spcBef>
      <a:spcAft>
        <a:spcPct val="0"/>
      </a:spcAft>
      <a:defRPr sz="1100" kern="1200">
        <a:solidFill>
          <a:schemeClr val="tx1"/>
        </a:solidFill>
        <a:latin typeface="Arial" panose="020B0604020202090204" pitchFamily="34" charset="0"/>
        <a:ea typeface="宋体" panose="02010600030101010101" pitchFamily="2" charset="-122"/>
        <a:cs typeface="+mn-cs"/>
      </a:defRPr>
    </a:lvl5pPr>
    <a:lvl6pPr marL="2286000" algn="l" defTabSz="914400" rtl="0" eaLnBrk="1" latinLnBrk="0" hangingPunct="1">
      <a:defRPr sz="1100" kern="1200">
        <a:solidFill>
          <a:schemeClr val="tx1"/>
        </a:solidFill>
        <a:latin typeface="Arial" panose="020B0604020202090204" pitchFamily="34" charset="0"/>
        <a:ea typeface="宋体" panose="02010600030101010101" pitchFamily="2" charset="-122"/>
        <a:cs typeface="+mn-cs"/>
      </a:defRPr>
    </a:lvl6pPr>
    <a:lvl7pPr marL="2743200" algn="l" defTabSz="914400" rtl="0" eaLnBrk="1" latinLnBrk="0" hangingPunct="1">
      <a:defRPr sz="1100" kern="1200">
        <a:solidFill>
          <a:schemeClr val="tx1"/>
        </a:solidFill>
        <a:latin typeface="Arial" panose="020B0604020202090204" pitchFamily="34" charset="0"/>
        <a:ea typeface="宋体" panose="02010600030101010101" pitchFamily="2" charset="-122"/>
        <a:cs typeface="+mn-cs"/>
      </a:defRPr>
    </a:lvl7pPr>
    <a:lvl8pPr marL="3200400" algn="l" defTabSz="914400" rtl="0" eaLnBrk="1" latinLnBrk="0" hangingPunct="1">
      <a:defRPr sz="1100" kern="1200">
        <a:solidFill>
          <a:schemeClr val="tx1"/>
        </a:solidFill>
        <a:latin typeface="Arial" panose="020B0604020202090204" pitchFamily="34" charset="0"/>
        <a:ea typeface="宋体" panose="02010600030101010101" pitchFamily="2" charset="-122"/>
        <a:cs typeface="+mn-cs"/>
      </a:defRPr>
    </a:lvl8pPr>
    <a:lvl9pPr marL="3657600" algn="l" defTabSz="914400" rtl="0" eaLnBrk="1" latinLnBrk="0" hangingPunct="1">
      <a:defRPr sz="1100" kern="1200">
        <a:solidFill>
          <a:schemeClr val="tx1"/>
        </a:solidFill>
        <a:latin typeface="Arial" panose="020B060402020209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BA"/>
    <a:srgbClr val="CC99FF"/>
    <a:srgbClr val="9933FF"/>
    <a:srgbClr val="FFFFCC"/>
    <a:srgbClr val="CCCCFF"/>
    <a:srgbClr val="CC9900"/>
    <a:srgbClr val="336699"/>
    <a:srgbClr val="993300"/>
    <a:srgbClr val="990033"/>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6" autoAdjust="0"/>
    <p:restoredTop sz="71763" autoAdjust="0"/>
  </p:normalViewPr>
  <p:slideViewPr>
    <p:cSldViewPr>
      <p:cViewPr varScale="1">
        <p:scale>
          <a:sx n="52" d="100"/>
          <a:sy n="52" d="100"/>
        </p:scale>
        <p:origin x="1818" y="84"/>
      </p:cViewPr>
      <p:guideLst>
        <p:guide orient="horz" pos="2153"/>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9" d="100"/>
        <a:sy n="49" d="100"/>
      </p:scale>
      <p:origin x="0" y="0"/>
    </p:cViewPr>
  </p:sorterViewPr>
  <p:notesViewPr>
    <p:cSldViewPr>
      <p:cViewPr varScale="1">
        <p:scale>
          <a:sx n="51" d="100"/>
          <a:sy n="51" d="100"/>
        </p:scale>
        <p:origin x="-2910" y="-84"/>
      </p:cViewPr>
      <p:guideLst>
        <p:guide orient="horz" pos="287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90204" pitchFamily="34" charset="0"/>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90204" pitchFamily="34" charset="0"/>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90204" pitchFamily="34" charset="0"/>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90204" pitchFamily="34" charset="0"/>
              </a:defRPr>
            </a:lvl1pPr>
          </a:lstStyle>
          <a:p>
            <a:pPr>
              <a:defRPr/>
            </a:pPr>
            <a:fld id="{1AB2929F-E3C2-4477-B534-D2EDDF0292AB}"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90204" pitchFamily="34" charset="0"/>
              </a:defRPr>
            </a:lvl1pPr>
          </a:lstStyle>
          <a:p>
            <a:pPr>
              <a:defRPr/>
            </a:pPr>
            <a:endParaRPr lang="en-US" altLang="zh-CN"/>
          </a:p>
        </p:txBody>
      </p:sp>
      <p:sp>
        <p:nvSpPr>
          <p:cNvPr id="1126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90204" pitchFamily="34" charset="0"/>
              </a:defRPr>
            </a:lvl1pPr>
          </a:lstStyle>
          <a:p>
            <a:pPr>
              <a:defRPr/>
            </a:pPr>
            <a:endParaRPr lang="en-US" altLang="zh-CN"/>
          </a:p>
        </p:txBody>
      </p:sp>
      <p:sp>
        <p:nvSpPr>
          <p:cNvPr id="1105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1126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127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90204" pitchFamily="34" charset="0"/>
              </a:defRPr>
            </a:lvl1pPr>
          </a:lstStyle>
          <a:p>
            <a:pPr>
              <a:defRPr/>
            </a:pPr>
            <a:endParaRPr lang="en-US" altLang="zh-CN"/>
          </a:p>
        </p:txBody>
      </p:sp>
      <p:sp>
        <p:nvSpPr>
          <p:cNvPr id="1127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90204" pitchFamily="34" charset="0"/>
              </a:defRPr>
            </a:lvl1pPr>
          </a:lstStyle>
          <a:p>
            <a:pPr>
              <a:defRPr/>
            </a:pPr>
            <a:fld id="{D7CE4D93-32B8-4857-B707-1D0ABCD69153}"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9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949A03B-52FA-407C-821F-057C90DAD321}" type="slidenum">
              <a:rPr lang="en-US" altLang="zh-CN">
                <a:solidFill>
                  <a:prstClr val="black"/>
                </a:solidFill>
              </a:rPr>
            </a:fld>
            <a:endParaRPr lang="en-US" altLang="zh-CN">
              <a:solidFill>
                <a:prstClr val="black"/>
              </a:solidFill>
            </a:endParaRPr>
          </a:p>
        </p:txBody>
      </p:sp>
      <p:sp>
        <p:nvSpPr>
          <p:cNvPr id="295938" name="Rectangle 2"/>
          <p:cNvSpPr>
            <a:spLocks noGrp="1" noRot="1" noChangeAspect="1" noChangeArrowheads="1" noTextEdit="1"/>
          </p:cNvSpPr>
          <p:nvPr>
            <p:ph type="sldImg"/>
          </p:nvPr>
        </p:nvSpPr>
        <p:spPr>
          <a:xfrm>
            <a:off x="381000" y="685800"/>
            <a:ext cx="6096000" cy="3429000"/>
          </a:xfrm>
        </p:spPr>
      </p:sp>
      <p:sp>
        <p:nvSpPr>
          <p:cNvPr id="29593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i="0" kern="1200" dirty="0">
                <a:solidFill>
                  <a:schemeClr val="tx1"/>
                </a:solidFill>
                <a:latin typeface="Arial" panose="020B0604020202090204" pitchFamily="34" charset="0"/>
                <a:ea typeface="宋体" panose="02010600030101010101" pitchFamily="2" charset="-122"/>
                <a:cs typeface="+mn-cs"/>
              </a:rPr>
              <a:t>注：</a:t>
            </a:r>
            <a:r>
              <a:rPr lang="en-US" altLang="zh-CN" sz="1200" b="0" i="0" kern="1200" dirty="0">
                <a:solidFill>
                  <a:schemeClr val="tx1"/>
                </a:solidFill>
                <a:latin typeface="Arial" panose="020B0604020202090204" pitchFamily="34" charset="0"/>
                <a:ea typeface="宋体" panose="02010600030101010101" pitchFamily="2" charset="-122"/>
                <a:cs typeface="+mn-cs"/>
              </a:rPr>
              <a:t>PPT</a:t>
            </a:r>
            <a:r>
              <a:rPr lang="zh-CN" altLang="en-US" sz="1200" b="0" i="0" kern="1200" dirty="0">
                <a:solidFill>
                  <a:schemeClr val="tx1"/>
                </a:solidFill>
                <a:latin typeface="Arial" panose="020B0604020202090204" pitchFamily="34" charset="0"/>
                <a:ea typeface="宋体" panose="02010600030101010101" pitchFamily="2" charset="-122"/>
                <a:cs typeface="+mn-cs"/>
              </a:rPr>
              <a:t>模板只是一个参考，</a:t>
            </a:r>
            <a:r>
              <a:rPr lang="zh-CN" altLang="en-US" sz="1200" b="1" i="0" kern="1200" dirty="0">
                <a:solidFill>
                  <a:schemeClr val="tx1"/>
                </a:solidFill>
                <a:latin typeface="Arial" panose="020B0604020202090204" pitchFamily="34" charset="0"/>
                <a:ea typeface="宋体" panose="02010600030101010101" pitchFamily="2" charset="-122"/>
                <a:cs typeface="+mn-cs"/>
              </a:rPr>
              <a:t>不一定要拘泥于这个格式，包含但不也限于</a:t>
            </a:r>
            <a:r>
              <a:rPr lang="en-US" altLang="zh-CN" sz="1200" b="1" i="0" kern="1200" dirty="0">
                <a:solidFill>
                  <a:schemeClr val="tx1"/>
                </a:solidFill>
                <a:latin typeface="Arial" panose="020B0604020202090204" pitchFamily="34" charset="0"/>
                <a:ea typeface="宋体" panose="02010600030101010101" pitchFamily="2" charset="-122"/>
                <a:cs typeface="+mn-cs"/>
              </a:rPr>
              <a:t>PPT</a:t>
            </a:r>
            <a:r>
              <a:rPr lang="zh-CN" altLang="en-US" sz="1200" b="1" i="0" kern="1200" dirty="0">
                <a:solidFill>
                  <a:schemeClr val="tx1"/>
                </a:solidFill>
                <a:latin typeface="Arial" panose="020B0604020202090204" pitchFamily="34" charset="0"/>
                <a:ea typeface="宋体" panose="02010600030101010101" pitchFamily="2" charset="-122"/>
                <a:cs typeface="+mn-cs"/>
              </a:rPr>
              <a:t>中所涉及的内容</a:t>
            </a:r>
            <a:endParaRPr lang="zh-CN" altLang="zh-CN" sz="1200" kern="1200" dirty="0">
              <a:solidFill>
                <a:schemeClr val="tx1"/>
              </a:solidFill>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latin typeface="微软雅黑" panose="020B0503020204020204" pitchFamily="34" charset="-122"/>
                <a:ea typeface="微软雅黑" panose="020B0503020204020204" pitchFamily="34" charset="-122"/>
              </a:rPr>
              <a:t>重点</a:t>
            </a:r>
            <a:r>
              <a:rPr lang="zh-CN" altLang="zh-CN" sz="1200" b="1" dirty="0">
                <a:latin typeface="微软雅黑" panose="020B0503020204020204" pitchFamily="34" charset="-122"/>
                <a:ea typeface="微软雅黑" panose="020B0503020204020204" pitchFamily="34" charset="-122"/>
              </a:rPr>
              <a:t>突显出个人专业度</a:t>
            </a:r>
            <a:r>
              <a:rPr lang="zh-CN" altLang="en-US" sz="1200" b="1" dirty="0">
                <a:latin typeface="微软雅黑" panose="020B0503020204020204" pitchFamily="34" charset="-122"/>
                <a:ea typeface="微软雅黑" panose="020B0503020204020204" pitchFamily="34" charset="-122"/>
              </a:rPr>
              <a:t>，可分页详细阐述</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latin typeface="微软雅黑" panose="020B0503020204020204" pitchFamily="34" charset="-122"/>
                <a:ea typeface="微软雅黑" panose="020B0503020204020204" pitchFamily="34" charset="-122"/>
              </a:rPr>
              <a:t>还可以结合展示以下内容：</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dirty="0">
                <a:latin typeface="微软雅黑" panose="020B0503020204020204" pitchFamily="34" charset="-122"/>
                <a:ea typeface="微软雅黑" panose="020B0503020204020204" pitchFamily="34" charset="-122"/>
              </a:rPr>
              <a:t>技术</a:t>
            </a:r>
            <a:r>
              <a:rPr lang="zh-CN" altLang="en-US" sz="1200" dirty="0">
                <a:latin typeface="微软雅黑" panose="020B0503020204020204" pitchFamily="34" charset="-122"/>
                <a:ea typeface="微软雅黑" panose="020B0503020204020204" pitchFamily="34" charset="-122"/>
              </a:rPr>
              <a:t>：可展示</a:t>
            </a:r>
            <a:r>
              <a:rPr lang="zh-CN" altLang="zh-CN" sz="1200" dirty="0">
                <a:latin typeface="微软雅黑" panose="020B0503020204020204" pitchFamily="34" charset="-122"/>
                <a:ea typeface="微软雅黑" panose="020B0503020204020204" pitchFamily="34" charset="-122"/>
              </a:rPr>
              <a:t>能解决重要紧急程序代码问题，使项目获益（他人所不能解决或明显优于他人的专业度）；</a:t>
            </a:r>
            <a:r>
              <a:rPr lang="zh-CN" altLang="en-US" sz="1200" dirty="0">
                <a:latin typeface="微软雅黑" panose="020B0503020204020204" pitchFamily="34" charset="-122"/>
                <a:ea typeface="微软雅黑" panose="020B0503020204020204" pitchFamily="34" charset="-122"/>
              </a:rPr>
              <a:t>开发可以</a:t>
            </a:r>
            <a:r>
              <a:rPr lang="zh-CN" altLang="zh-CN" sz="1200" dirty="0">
                <a:latin typeface="微软雅黑" panose="020B0503020204020204" pitchFamily="34" charset="-122"/>
                <a:ea typeface="微软雅黑" panose="020B0503020204020204" pitchFamily="34" charset="-122"/>
              </a:rPr>
              <a:t>提供自己最得意的一个代码片段（可以是一个带注释的文本文件，但不要给整个工程文件）</a:t>
            </a:r>
            <a:r>
              <a:rPr lang="zh-CN" altLang="en-US" sz="1200" dirty="0">
                <a:latin typeface="微软雅黑" panose="020B0503020204020204" pitchFamily="34" charset="-122"/>
                <a:ea typeface="微软雅黑" panose="020B0503020204020204" pitchFamily="34" charset="-122"/>
              </a:rPr>
              <a:t>，提供自己的模块设计样例，架构设计能力等</a:t>
            </a:r>
            <a:r>
              <a:rPr lang="zh-CN"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测试可展示</a:t>
            </a:r>
            <a:r>
              <a:rPr lang="zh-CN" altLang="zh-CN" sz="1200" dirty="0">
                <a:latin typeface="微软雅黑" panose="020B0503020204020204" pitchFamily="34" charset="-122"/>
                <a:ea typeface="微软雅黑" panose="020B0503020204020204" pitchFamily="34" charset="-122"/>
              </a:rPr>
              <a:t>测试出重要</a:t>
            </a:r>
            <a:r>
              <a:rPr lang="en-US" altLang="zh-CN" sz="1200" dirty="0">
                <a:latin typeface="微软雅黑" panose="020B0503020204020204" pitchFamily="34" charset="-122"/>
                <a:ea typeface="微软雅黑" panose="020B0503020204020204" pitchFamily="34" charset="-122"/>
              </a:rPr>
              <a:t>bug</a:t>
            </a:r>
            <a:r>
              <a:rPr lang="zh-CN" altLang="zh-CN" sz="1200" dirty="0">
                <a:latin typeface="微软雅黑" panose="020B0503020204020204" pitchFamily="34" charset="-122"/>
                <a:ea typeface="微软雅黑" panose="020B0503020204020204" pitchFamily="34" charset="-122"/>
              </a:rPr>
              <a:t>并解决</a:t>
            </a:r>
            <a:r>
              <a:rPr lang="zh-CN" altLang="en-US" sz="1200" dirty="0">
                <a:latin typeface="微软雅黑" panose="020B0503020204020204" pitchFamily="34" charset="-122"/>
                <a:ea typeface="微软雅黑" panose="020B0503020204020204" pitchFamily="34" charset="-122"/>
              </a:rPr>
              <a:t>的例子；</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产品：展示</a:t>
            </a:r>
            <a:r>
              <a:rPr lang="zh-CN" altLang="zh-CN" sz="1200" dirty="0">
                <a:latin typeface="微软雅黑" panose="020B0503020204020204" pitchFamily="34" charset="-122"/>
                <a:ea typeface="微软雅黑" panose="020B0503020204020204" pitchFamily="34" charset="-122"/>
              </a:rPr>
              <a:t>自己最得意的一份设计、策划文档</a:t>
            </a:r>
            <a:r>
              <a:rPr lang="zh-CN" altLang="en-US" sz="1200" dirty="0">
                <a:latin typeface="微软雅黑" panose="020B0503020204020204" pitchFamily="34" charset="-122"/>
                <a:ea typeface="微软雅黑" panose="020B0503020204020204" pitchFamily="34" charset="-122"/>
              </a:rPr>
              <a:t>、报告</a:t>
            </a:r>
            <a:r>
              <a:rPr lang="zh-CN" altLang="zh-CN" sz="1200" dirty="0">
                <a:latin typeface="微软雅黑" panose="020B0503020204020204" pitchFamily="34" charset="-122"/>
                <a:ea typeface="微软雅黑" panose="020B0503020204020204" pitchFamily="34" charset="-122"/>
              </a:rPr>
              <a:t>，显示出专业度及对项目的影响力</a:t>
            </a:r>
            <a:r>
              <a:rPr lang="zh-CN" altLang="en-US"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设计：展示工作中的作品或其他得意作品，展示</a:t>
            </a:r>
            <a:r>
              <a:rPr lang="zh-CN" altLang="zh-CN" sz="1200" dirty="0">
                <a:latin typeface="微软雅黑" panose="020B0503020204020204" pitchFamily="34" charset="-122"/>
                <a:ea typeface="微软雅黑" panose="020B0503020204020204" pitchFamily="34" charset="-122"/>
              </a:rPr>
              <a:t>能进行整体风格把控</a:t>
            </a:r>
            <a:r>
              <a:rPr lang="zh-CN" altLang="en-US" sz="1200" dirty="0">
                <a:latin typeface="微软雅黑" panose="020B0503020204020204" pitchFamily="34" charset="-122"/>
                <a:ea typeface="微软雅黑" panose="020B0503020204020204" pitchFamily="34" charset="-122"/>
              </a:rPr>
              <a:t>的能力；</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市场：展示工作中的案例，重点突出自己的工作和贡献。</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latin typeface="微软雅黑" panose="020B0503020204020204" pitchFamily="34" charset="-122"/>
                <a:ea typeface="微软雅黑" panose="020B0503020204020204" pitchFamily="34" charset="-122"/>
              </a:rPr>
              <a:t>重点</a:t>
            </a:r>
            <a:r>
              <a:rPr lang="zh-CN" altLang="zh-CN" sz="1200" b="1" dirty="0">
                <a:latin typeface="微软雅黑" panose="020B0503020204020204" pitchFamily="34" charset="-122"/>
                <a:ea typeface="微软雅黑" panose="020B0503020204020204" pitchFamily="34" charset="-122"/>
              </a:rPr>
              <a:t>突显出个人专业度</a:t>
            </a:r>
            <a:r>
              <a:rPr lang="zh-CN" altLang="en-US" sz="1200" b="1" dirty="0">
                <a:latin typeface="微软雅黑" panose="020B0503020204020204" pitchFamily="34" charset="-122"/>
                <a:ea typeface="微软雅黑" panose="020B0503020204020204" pitchFamily="34" charset="-122"/>
              </a:rPr>
              <a:t>，可分页详细阐述</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latin typeface="微软雅黑" panose="020B0503020204020204" pitchFamily="34" charset="-122"/>
                <a:ea typeface="微软雅黑" panose="020B0503020204020204" pitchFamily="34" charset="-122"/>
              </a:rPr>
              <a:t>还可以结合展示以下内容：</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dirty="0">
                <a:latin typeface="微软雅黑" panose="020B0503020204020204" pitchFamily="34" charset="-122"/>
                <a:ea typeface="微软雅黑" panose="020B0503020204020204" pitchFamily="34" charset="-122"/>
              </a:rPr>
              <a:t>技术</a:t>
            </a:r>
            <a:r>
              <a:rPr lang="zh-CN" altLang="en-US" sz="1200" dirty="0">
                <a:latin typeface="微软雅黑" panose="020B0503020204020204" pitchFamily="34" charset="-122"/>
                <a:ea typeface="微软雅黑" panose="020B0503020204020204" pitchFamily="34" charset="-122"/>
              </a:rPr>
              <a:t>：可展示</a:t>
            </a:r>
            <a:r>
              <a:rPr lang="zh-CN" altLang="zh-CN" sz="1200" dirty="0">
                <a:latin typeface="微软雅黑" panose="020B0503020204020204" pitchFamily="34" charset="-122"/>
                <a:ea typeface="微软雅黑" panose="020B0503020204020204" pitchFamily="34" charset="-122"/>
              </a:rPr>
              <a:t>能解决重要紧急程序代码问题，使项目获益（他人所不能解决或明显优于他人的专业度）；</a:t>
            </a:r>
            <a:r>
              <a:rPr lang="zh-CN" altLang="en-US" sz="1200" dirty="0">
                <a:latin typeface="微软雅黑" panose="020B0503020204020204" pitchFamily="34" charset="-122"/>
                <a:ea typeface="微软雅黑" panose="020B0503020204020204" pitchFamily="34" charset="-122"/>
              </a:rPr>
              <a:t>开发可以</a:t>
            </a:r>
            <a:r>
              <a:rPr lang="zh-CN" altLang="zh-CN" sz="1200" dirty="0">
                <a:latin typeface="微软雅黑" panose="020B0503020204020204" pitchFamily="34" charset="-122"/>
                <a:ea typeface="微软雅黑" panose="020B0503020204020204" pitchFamily="34" charset="-122"/>
              </a:rPr>
              <a:t>提供自己最得意的一个代码片段（可以是一个带注释的文本文件，但不要给整个工程文件）</a:t>
            </a:r>
            <a:r>
              <a:rPr lang="zh-CN" altLang="en-US" sz="1200" dirty="0">
                <a:latin typeface="微软雅黑" panose="020B0503020204020204" pitchFamily="34" charset="-122"/>
                <a:ea typeface="微软雅黑" panose="020B0503020204020204" pitchFamily="34" charset="-122"/>
              </a:rPr>
              <a:t>，提供自己的模块设计样例，架构设计能力等</a:t>
            </a:r>
            <a:r>
              <a:rPr lang="zh-CN"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测试可展示</a:t>
            </a:r>
            <a:r>
              <a:rPr lang="zh-CN" altLang="zh-CN" sz="1200" dirty="0">
                <a:latin typeface="微软雅黑" panose="020B0503020204020204" pitchFamily="34" charset="-122"/>
                <a:ea typeface="微软雅黑" panose="020B0503020204020204" pitchFamily="34" charset="-122"/>
              </a:rPr>
              <a:t>测试出重要</a:t>
            </a:r>
            <a:r>
              <a:rPr lang="en-US" altLang="zh-CN" sz="1200" dirty="0">
                <a:latin typeface="微软雅黑" panose="020B0503020204020204" pitchFamily="34" charset="-122"/>
                <a:ea typeface="微软雅黑" panose="020B0503020204020204" pitchFamily="34" charset="-122"/>
              </a:rPr>
              <a:t>bug</a:t>
            </a:r>
            <a:r>
              <a:rPr lang="zh-CN" altLang="zh-CN" sz="1200" dirty="0">
                <a:latin typeface="微软雅黑" panose="020B0503020204020204" pitchFamily="34" charset="-122"/>
                <a:ea typeface="微软雅黑" panose="020B0503020204020204" pitchFamily="34" charset="-122"/>
              </a:rPr>
              <a:t>并解决</a:t>
            </a:r>
            <a:r>
              <a:rPr lang="zh-CN" altLang="en-US" sz="1200" dirty="0">
                <a:latin typeface="微软雅黑" panose="020B0503020204020204" pitchFamily="34" charset="-122"/>
                <a:ea typeface="微软雅黑" panose="020B0503020204020204" pitchFamily="34" charset="-122"/>
              </a:rPr>
              <a:t>的例子；</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产品：展示</a:t>
            </a:r>
            <a:r>
              <a:rPr lang="zh-CN" altLang="zh-CN" sz="1200" dirty="0">
                <a:latin typeface="微软雅黑" panose="020B0503020204020204" pitchFamily="34" charset="-122"/>
                <a:ea typeface="微软雅黑" panose="020B0503020204020204" pitchFamily="34" charset="-122"/>
              </a:rPr>
              <a:t>自己最得意的一份设计、策划文档</a:t>
            </a:r>
            <a:r>
              <a:rPr lang="zh-CN" altLang="en-US" sz="1200" dirty="0">
                <a:latin typeface="微软雅黑" panose="020B0503020204020204" pitchFamily="34" charset="-122"/>
                <a:ea typeface="微软雅黑" panose="020B0503020204020204" pitchFamily="34" charset="-122"/>
              </a:rPr>
              <a:t>、报告</a:t>
            </a:r>
            <a:r>
              <a:rPr lang="zh-CN" altLang="zh-CN" sz="1200" dirty="0">
                <a:latin typeface="微软雅黑" panose="020B0503020204020204" pitchFamily="34" charset="-122"/>
                <a:ea typeface="微软雅黑" panose="020B0503020204020204" pitchFamily="34" charset="-122"/>
              </a:rPr>
              <a:t>，显示出专业度及对项目的影响力</a:t>
            </a:r>
            <a:r>
              <a:rPr lang="zh-CN" altLang="en-US"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设计：展示工作中的作品或其他得意作品，展示</a:t>
            </a:r>
            <a:r>
              <a:rPr lang="zh-CN" altLang="zh-CN" sz="1200" dirty="0">
                <a:latin typeface="微软雅黑" panose="020B0503020204020204" pitchFamily="34" charset="-122"/>
                <a:ea typeface="微软雅黑" panose="020B0503020204020204" pitchFamily="34" charset="-122"/>
              </a:rPr>
              <a:t>能进行整体风格把控</a:t>
            </a:r>
            <a:r>
              <a:rPr lang="zh-CN" altLang="en-US" sz="1200" dirty="0">
                <a:latin typeface="微软雅黑" panose="020B0503020204020204" pitchFamily="34" charset="-122"/>
                <a:ea typeface="微软雅黑" panose="020B0503020204020204" pitchFamily="34" charset="-122"/>
              </a:rPr>
              <a:t>的能力；</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市场：展示工作中的案例，重点突出自己的工作和贡献。</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从学习分享、人员</a:t>
            </a:r>
            <a:r>
              <a:rPr lang="zh-CN" altLang="en-US"/>
              <a:t>培养、技术专利</a:t>
            </a:r>
            <a:r>
              <a:rPr lang="en-US" altLang="zh-CN"/>
              <a:t>/</a:t>
            </a:r>
            <a:r>
              <a:rPr lang="zh-CN" altLang="en-US" dirty="0"/>
              <a:t>论文、行业影响力角度进行阐述</a:t>
            </a:r>
            <a:endParaRPr lang="zh-CN" altLang="en-US" dirty="0"/>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结束页</a:t>
            </a:r>
            <a:endParaRPr lang="zh-CN" altLang="en-US" dirty="0"/>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填写个人基本信息</a:t>
            </a:r>
            <a:endParaRPr lang="zh-CN" altLang="en-US" dirty="0"/>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Arial" panose="020B0604020202090204" pitchFamily="34" charset="0"/>
                <a:ea typeface="宋体" panose="02010600030101010101" pitchFamily="2" charset="-122"/>
                <a:cs typeface="+mn-cs"/>
              </a:rPr>
              <a:t>包括</a:t>
            </a:r>
            <a:r>
              <a:rPr lang="zh-CN" altLang="en-US" sz="1200" kern="1200" dirty="0">
                <a:solidFill>
                  <a:schemeClr val="tx1"/>
                </a:solidFill>
                <a:latin typeface="Arial" panose="020B0604020202090204" pitchFamily="34" charset="0"/>
                <a:ea typeface="宋体" panose="02010600030101010101" pitchFamily="2" charset="-122"/>
                <a:cs typeface="+mn-cs"/>
              </a:rPr>
              <a:t>试用</a:t>
            </a:r>
            <a:r>
              <a:rPr lang="zh-CN" sz="1200" kern="1200" dirty="0">
                <a:solidFill>
                  <a:schemeClr val="tx1"/>
                </a:solidFill>
                <a:latin typeface="Arial" panose="020B0604020202090204" pitchFamily="34" charset="0"/>
                <a:ea typeface="宋体" panose="02010600030101010101" pitchFamily="2" charset="-122"/>
                <a:cs typeface="+mn-cs"/>
              </a:rPr>
              <a:t>期间</a:t>
            </a:r>
            <a:r>
              <a:rPr lang="zh-CN" altLang="zh-CN" sz="1200" kern="1200" dirty="0">
                <a:solidFill>
                  <a:schemeClr val="tx1"/>
                </a:solidFill>
                <a:latin typeface="Arial" panose="020B0604020202090204" pitchFamily="34" charset="0"/>
                <a:ea typeface="宋体" panose="02010600030101010101" pitchFamily="2" charset="-122"/>
                <a:cs typeface="+mn-cs"/>
              </a:rPr>
              <a:t>项目经历和主要工作</a:t>
            </a:r>
            <a:r>
              <a:rPr lang="zh-CN" altLang="en-US" sz="1200" kern="1200" dirty="0">
                <a:solidFill>
                  <a:schemeClr val="tx1"/>
                </a:solidFill>
                <a:latin typeface="Arial" panose="020B0604020202090204" pitchFamily="34" charset="0"/>
                <a:ea typeface="宋体" panose="02010600030101010101" pitchFamily="2" charset="-122"/>
                <a:cs typeface="+mn-cs"/>
              </a:rPr>
              <a:t>业绩</a:t>
            </a:r>
            <a:r>
              <a:rPr lang="zh-CN" altLang="zh-CN" sz="1200" kern="1200" dirty="0">
                <a:solidFill>
                  <a:schemeClr val="tx1"/>
                </a:solidFill>
                <a:latin typeface="Arial" panose="020B0604020202090204" pitchFamily="34" charset="0"/>
                <a:ea typeface="宋体" panose="02010600030101010101" pitchFamily="2" charset="-122"/>
                <a:cs typeface="+mn-cs"/>
              </a:rPr>
              <a:t>等</a:t>
            </a:r>
            <a:r>
              <a:rPr lang="zh-CN" altLang="en-US" sz="1200" kern="1200" dirty="0">
                <a:solidFill>
                  <a:schemeClr val="tx1"/>
                </a:solidFill>
                <a:latin typeface="Arial" panose="020B0604020202090204" pitchFamily="34" charset="0"/>
                <a:ea typeface="宋体" panose="02010600030101010101" pitchFamily="2" charset="-122"/>
                <a:cs typeface="+mn-cs"/>
              </a:rPr>
              <a:t>，</a:t>
            </a:r>
            <a:r>
              <a:rPr lang="zh-CN" altLang="en-US" sz="1200" b="0" i="1" u="none" strike="noStrike" dirty="0">
                <a:solidFill>
                  <a:srgbClr val="0000FF"/>
                </a:solidFill>
                <a:latin typeface="宋体" panose="02010600030101010101" pitchFamily="2" charset="-122"/>
              </a:rPr>
              <a:t>说明主要填写与申请岗位相关的工作经验，重点阐述个人在项目中</a:t>
            </a:r>
            <a:r>
              <a:rPr lang="zh-CN" altLang="en-US" sz="1200" b="1" i="1" u="none" strike="noStrike" dirty="0">
                <a:solidFill>
                  <a:srgbClr val="003366"/>
                </a:solidFill>
                <a:latin typeface="宋体" panose="02010600030101010101" pitchFamily="2" charset="-122"/>
              </a:rPr>
              <a:t>承担过</a:t>
            </a:r>
            <a:r>
              <a:rPr lang="zh-CN" altLang="en-US" sz="1200" b="0" i="1" u="none" strike="noStrike" dirty="0">
                <a:solidFill>
                  <a:srgbClr val="0000FF"/>
                </a:solidFill>
                <a:latin typeface="宋体" panose="02010600030101010101" pitchFamily="2" charset="-122"/>
              </a:rPr>
              <a:t>哪些重要的工作，解决了哪些问题，取得了哪些成绩</a:t>
            </a:r>
            <a:endParaRPr lang="zh-CN" altLang="en-US" dirty="0"/>
          </a:p>
          <a:p>
            <a:r>
              <a:rPr lang="zh-CN" altLang="en-US" sz="1200" kern="1200" dirty="0">
                <a:solidFill>
                  <a:schemeClr val="tx1"/>
                </a:solidFill>
                <a:latin typeface="Arial" panose="020B0604020202090204" pitchFamily="34" charset="0"/>
                <a:ea typeface="宋体" panose="02010600030101010101" pitchFamily="2" charset="-122"/>
                <a:cs typeface="+mn-cs"/>
              </a:rPr>
              <a:t>可分页描述</a:t>
            </a:r>
            <a:endParaRPr lang="zh-CN" altLang="en-US" dirty="0"/>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Arial" panose="020B0604020202090204" pitchFamily="34" charset="0"/>
                <a:ea typeface="宋体" panose="02010600030101010101" pitchFamily="2" charset="-122"/>
                <a:cs typeface="+mn-cs"/>
              </a:rPr>
              <a:t>包括</a:t>
            </a:r>
            <a:r>
              <a:rPr lang="zh-CN" altLang="en-US" sz="1200" kern="1200" dirty="0">
                <a:solidFill>
                  <a:schemeClr val="tx1"/>
                </a:solidFill>
                <a:latin typeface="Arial" panose="020B0604020202090204" pitchFamily="34" charset="0"/>
                <a:ea typeface="宋体" panose="02010600030101010101" pitchFamily="2" charset="-122"/>
                <a:cs typeface="+mn-cs"/>
              </a:rPr>
              <a:t>试用</a:t>
            </a:r>
            <a:r>
              <a:rPr lang="zh-CN" sz="1200" kern="1200" dirty="0">
                <a:solidFill>
                  <a:schemeClr val="tx1"/>
                </a:solidFill>
                <a:latin typeface="Arial" panose="020B0604020202090204" pitchFamily="34" charset="0"/>
                <a:ea typeface="宋体" panose="02010600030101010101" pitchFamily="2" charset="-122"/>
                <a:cs typeface="+mn-cs"/>
              </a:rPr>
              <a:t>期间</a:t>
            </a:r>
            <a:r>
              <a:rPr lang="zh-CN" altLang="zh-CN" sz="1200" kern="1200" dirty="0">
                <a:solidFill>
                  <a:schemeClr val="tx1"/>
                </a:solidFill>
                <a:latin typeface="Arial" panose="020B0604020202090204" pitchFamily="34" charset="0"/>
                <a:ea typeface="宋体" panose="02010600030101010101" pitchFamily="2" charset="-122"/>
                <a:cs typeface="+mn-cs"/>
              </a:rPr>
              <a:t>项目经历和主要工作</a:t>
            </a:r>
            <a:r>
              <a:rPr lang="zh-CN" altLang="en-US" sz="1200" kern="1200" dirty="0">
                <a:solidFill>
                  <a:schemeClr val="tx1"/>
                </a:solidFill>
                <a:latin typeface="Arial" panose="020B0604020202090204" pitchFamily="34" charset="0"/>
                <a:ea typeface="宋体" panose="02010600030101010101" pitchFamily="2" charset="-122"/>
                <a:cs typeface="+mn-cs"/>
              </a:rPr>
              <a:t>业绩</a:t>
            </a:r>
            <a:r>
              <a:rPr lang="zh-CN" altLang="zh-CN" sz="1200" kern="1200" dirty="0">
                <a:solidFill>
                  <a:schemeClr val="tx1"/>
                </a:solidFill>
                <a:latin typeface="Arial" panose="020B0604020202090204" pitchFamily="34" charset="0"/>
                <a:ea typeface="宋体" panose="02010600030101010101" pitchFamily="2" charset="-122"/>
                <a:cs typeface="+mn-cs"/>
              </a:rPr>
              <a:t>等</a:t>
            </a:r>
            <a:r>
              <a:rPr lang="zh-CN" altLang="en-US" sz="1200" kern="1200" dirty="0">
                <a:solidFill>
                  <a:schemeClr val="tx1"/>
                </a:solidFill>
                <a:latin typeface="Arial" panose="020B0604020202090204" pitchFamily="34" charset="0"/>
                <a:ea typeface="宋体" panose="02010600030101010101" pitchFamily="2" charset="-122"/>
                <a:cs typeface="+mn-cs"/>
              </a:rPr>
              <a:t>，</a:t>
            </a:r>
            <a:r>
              <a:rPr lang="zh-CN" altLang="en-US" sz="1200" b="0" i="1" u="none" strike="noStrike" dirty="0">
                <a:solidFill>
                  <a:srgbClr val="0000FF"/>
                </a:solidFill>
                <a:latin typeface="宋体" panose="02010600030101010101" pitchFamily="2" charset="-122"/>
              </a:rPr>
              <a:t>说明主要填写与申请岗位相关的工作经验，重点阐述个人在项目中</a:t>
            </a:r>
            <a:r>
              <a:rPr lang="zh-CN" altLang="en-US" sz="1200" b="1" i="1" u="none" strike="noStrike" dirty="0">
                <a:solidFill>
                  <a:srgbClr val="003366"/>
                </a:solidFill>
                <a:latin typeface="宋体" panose="02010600030101010101" pitchFamily="2" charset="-122"/>
              </a:rPr>
              <a:t>承担过</a:t>
            </a:r>
            <a:r>
              <a:rPr lang="zh-CN" altLang="en-US" sz="1200" b="0" i="1" u="none" strike="noStrike" dirty="0">
                <a:solidFill>
                  <a:srgbClr val="0000FF"/>
                </a:solidFill>
                <a:latin typeface="宋体" panose="02010600030101010101" pitchFamily="2" charset="-122"/>
              </a:rPr>
              <a:t>哪些重要的工作，解决了哪些问题，取得了哪些成绩</a:t>
            </a:r>
            <a:endParaRPr lang="zh-CN" altLang="en-US" dirty="0"/>
          </a:p>
          <a:p>
            <a:r>
              <a:rPr lang="zh-CN" altLang="en-US" sz="1200" kern="1200" dirty="0">
                <a:solidFill>
                  <a:schemeClr val="tx1"/>
                </a:solidFill>
                <a:latin typeface="Arial" panose="020B0604020202090204" pitchFamily="34" charset="0"/>
                <a:ea typeface="宋体" panose="02010600030101010101" pitchFamily="2" charset="-122"/>
                <a:cs typeface="+mn-cs"/>
              </a:rPr>
              <a:t>可分页描述</a:t>
            </a:r>
            <a:endParaRPr lang="zh-CN" altLang="en-US" dirty="0"/>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Arial" panose="020B0604020202090204" pitchFamily="34" charset="0"/>
                <a:ea typeface="宋体" panose="02010600030101010101" pitchFamily="2" charset="-122"/>
                <a:cs typeface="+mn-cs"/>
              </a:rPr>
              <a:t>包括</a:t>
            </a:r>
            <a:r>
              <a:rPr lang="zh-CN" altLang="en-US" sz="1200" kern="1200" dirty="0">
                <a:solidFill>
                  <a:schemeClr val="tx1"/>
                </a:solidFill>
                <a:latin typeface="Arial" panose="020B0604020202090204" pitchFamily="34" charset="0"/>
                <a:ea typeface="宋体" panose="02010600030101010101" pitchFamily="2" charset="-122"/>
                <a:cs typeface="+mn-cs"/>
              </a:rPr>
              <a:t>试用</a:t>
            </a:r>
            <a:r>
              <a:rPr lang="zh-CN" sz="1200" kern="1200" dirty="0">
                <a:solidFill>
                  <a:schemeClr val="tx1"/>
                </a:solidFill>
                <a:latin typeface="Arial" panose="020B0604020202090204" pitchFamily="34" charset="0"/>
                <a:ea typeface="宋体" panose="02010600030101010101" pitchFamily="2" charset="-122"/>
                <a:cs typeface="+mn-cs"/>
              </a:rPr>
              <a:t>期间</a:t>
            </a:r>
            <a:r>
              <a:rPr lang="zh-CN" altLang="zh-CN" sz="1200" kern="1200" dirty="0">
                <a:solidFill>
                  <a:schemeClr val="tx1"/>
                </a:solidFill>
                <a:latin typeface="Arial" panose="020B0604020202090204" pitchFamily="34" charset="0"/>
                <a:ea typeface="宋体" panose="02010600030101010101" pitchFamily="2" charset="-122"/>
                <a:cs typeface="+mn-cs"/>
              </a:rPr>
              <a:t>项目经历和主要工作</a:t>
            </a:r>
            <a:r>
              <a:rPr lang="zh-CN" altLang="en-US" sz="1200" kern="1200" dirty="0">
                <a:solidFill>
                  <a:schemeClr val="tx1"/>
                </a:solidFill>
                <a:latin typeface="Arial" panose="020B0604020202090204" pitchFamily="34" charset="0"/>
                <a:ea typeface="宋体" panose="02010600030101010101" pitchFamily="2" charset="-122"/>
                <a:cs typeface="+mn-cs"/>
              </a:rPr>
              <a:t>业绩</a:t>
            </a:r>
            <a:r>
              <a:rPr lang="zh-CN" altLang="zh-CN" sz="1200" kern="1200" dirty="0">
                <a:solidFill>
                  <a:schemeClr val="tx1"/>
                </a:solidFill>
                <a:latin typeface="Arial" panose="020B0604020202090204" pitchFamily="34" charset="0"/>
                <a:ea typeface="宋体" panose="02010600030101010101" pitchFamily="2" charset="-122"/>
                <a:cs typeface="+mn-cs"/>
              </a:rPr>
              <a:t>等</a:t>
            </a:r>
            <a:r>
              <a:rPr lang="zh-CN" altLang="en-US" sz="1200" kern="1200" dirty="0">
                <a:solidFill>
                  <a:schemeClr val="tx1"/>
                </a:solidFill>
                <a:latin typeface="Arial" panose="020B0604020202090204" pitchFamily="34" charset="0"/>
                <a:ea typeface="宋体" panose="02010600030101010101" pitchFamily="2" charset="-122"/>
                <a:cs typeface="+mn-cs"/>
              </a:rPr>
              <a:t>，</a:t>
            </a:r>
            <a:r>
              <a:rPr lang="zh-CN" altLang="en-US" sz="1200" b="0" i="1" u="none" strike="noStrike" dirty="0">
                <a:solidFill>
                  <a:srgbClr val="0000FF"/>
                </a:solidFill>
                <a:latin typeface="宋体" panose="02010600030101010101" pitchFamily="2" charset="-122"/>
              </a:rPr>
              <a:t>说明主要填写与申请岗位相关的工作经验，重点阐述个人在项目中</a:t>
            </a:r>
            <a:r>
              <a:rPr lang="zh-CN" altLang="en-US" sz="1200" b="1" i="1" u="none" strike="noStrike" dirty="0">
                <a:solidFill>
                  <a:srgbClr val="003366"/>
                </a:solidFill>
                <a:latin typeface="宋体" panose="02010600030101010101" pitchFamily="2" charset="-122"/>
              </a:rPr>
              <a:t>承担过</a:t>
            </a:r>
            <a:r>
              <a:rPr lang="zh-CN" altLang="en-US" sz="1200" b="0" i="1" u="none" strike="noStrike" dirty="0">
                <a:solidFill>
                  <a:srgbClr val="0000FF"/>
                </a:solidFill>
                <a:latin typeface="宋体" panose="02010600030101010101" pitchFamily="2" charset="-122"/>
              </a:rPr>
              <a:t>哪些重要的工作，解决了哪些问题，取得了哪些成绩</a:t>
            </a:r>
            <a:endParaRPr lang="zh-CN" altLang="en-US" dirty="0"/>
          </a:p>
          <a:p>
            <a:r>
              <a:rPr lang="zh-CN" altLang="en-US" sz="1200" kern="1200" dirty="0">
                <a:solidFill>
                  <a:schemeClr val="tx1"/>
                </a:solidFill>
                <a:latin typeface="Arial" panose="020B0604020202090204" pitchFamily="34" charset="0"/>
                <a:ea typeface="宋体" panose="02010600030101010101" pitchFamily="2" charset="-122"/>
                <a:cs typeface="+mn-cs"/>
              </a:rPr>
              <a:t>可分页描述</a:t>
            </a:r>
            <a:endParaRPr lang="zh-CN" altLang="en-US" dirty="0"/>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Arial" panose="020B0604020202090204" pitchFamily="34" charset="0"/>
                <a:ea typeface="宋体" panose="02010600030101010101" pitchFamily="2" charset="-122"/>
                <a:cs typeface="+mn-cs"/>
              </a:rPr>
              <a:t>包括</a:t>
            </a:r>
            <a:r>
              <a:rPr lang="zh-CN" altLang="en-US" sz="1200" kern="1200" dirty="0">
                <a:solidFill>
                  <a:schemeClr val="tx1"/>
                </a:solidFill>
                <a:latin typeface="Arial" panose="020B0604020202090204" pitchFamily="34" charset="0"/>
                <a:ea typeface="宋体" panose="02010600030101010101" pitchFamily="2" charset="-122"/>
                <a:cs typeface="+mn-cs"/>
              </a:rPr>
              <a:t>试用</a:t>
            </a:r>
            <a:r>
              <a:rPr lang="zh-CN" sz="1200" kern="1200" dirty="0">
                <a:solidFill>
                  <a:schemeClr val="tx1"/>
                </a:solidFill>
                <a:latin typeface="Arial" panose="020B0604020202090204" pitchFamily="34" charset="0"/>
                <a:ea typeface="宋体" panose="02010600030101010101" pitchFamily="2" charset="-122"/>
                <a:cs typeface="+mn-cs"/>
              </a:rPr>
              <a:t>期间</a:t>
            </a:r>
            <a:r>
              <a:rPr lang="zh-CN" altLang="zh-CN" sz="1200" kern="1200" dirty="0">
                <a:solidFill>
                  <a:schemeClr val="tx1"/>
                </a:solidFill>
                <a:latin typeface="Arial" panose="020B0604020202090204" pitchFamily="34" charset="0"/>
                <a:ea typeface="宋体" panose="02010600030101010101" pitchFamily="2" charset="-122"/>
                <a:cs typeface="+mn-cs"/>
              </a:rPr>
              <a:t>项目经历和主要工作</a:t>
            </a:r>
            <a:r>
              <a:rPr lang="zh-CN" altLang="en-US" sz="1200" kern="1200" dirty="0">
                <a:solidFill>
                  <a:schemeClr val="tx1"/>
                </a:solidFill>
                <a:latin typeface="Arial" panose="020B0604020202090204" pitchFamily="34" charset="0"/>
                <a:ea typeface="宋体" panose="02010600030101010101" pitchFamily="2" charset="-122"/>
                <a:cs typeface="+mn-cs"/>
              </a:rPr>
              <a:t>业绩</a:t>
            </a:r>
            <a:r>
              <a:rPr lang="zh-CN" altLang="zh-CN" sz="1200" kern="1200" dirty="0">
                <a:solidFill>
                  <a:schemeClr val="tx1"/>
                </a:solidFill>
                <a:latin typeface="Arial" panose="020B0604020202090204" pitchFamily="34" charset="0"/>
                <a:ea typeface="宋体" panose="02010600030101010101" pitchFamily="2" charset="-122"/>
                <a:cs typeface="+mn-cs"/>
              </a:rPr>
              <a:t>等</a:t>
            </a:r>
            <a:r>
              <a:rPr lang="zh-CN" altLang="en-US" sz="1200" kern="1200" dirty="0">
                <a:solidFill>
                  <a:schemeClr val="tx1"/>
                </a:solidFill>
                <a:latin typeface="Arial" panose="020B0604020202090204" pitchFamily="34" charset="0"/>
                <a:ea typeface="宋体" panose="02010600030101010101" pitchFamily="2" charset="-122"/>
                <a:cs typeface="+mn-cs"/>
              </a:rPr>
              <a:t>，</a:t>
            </a:r>
            <a:r>
              <a:rPr lang="zh-CN" altLang="en-US" sz="1200" b="0" i="1" u="none" strike="noStrike" dirty="0">
                <a:solidFill>
                  <a:srgbClr val="0000FF"/>
                </a:solidFill>
                <a:latin typeface="宋体" panose="02010600030101010101" pitchFamily="2" charset="-122"/>
              </a:rPr>
              <a:t>说明主要填写与申请岗位相关的工作经验，重点阐述个人在项目中</a:t>
            </a:r>
            <a:r>
              <a:rPr lang="zh-CN" altLang="en-US" sz="1200" b="1" i="1" u="none" strike="noStrike" dirty="0">
                <a:solidFill>
                  <a:srgbClr val="003366"/>
                </a:solidFill>
                <a:latin typeface="宋体" panose="02010600030101010101" pitchFamily="2" charset="-122"/>
              </a:rPr>
              <a:t>承担过</a:t>
            </a:r>
            <a:r>
              <a:rPr lang="zh-CN" altLang="en-US" sz="1200" b="0" i="1" u="none" strike="noStrike" dirty="0">
                <a:solidFill>
                  <a:srgbClr val="0000FF"/>
                </a:solidFill>
                <a:latin typeface="宋体" panose="02010600030101010101" pitchFamily="2" charset="-122"/>
              </a:rPr>
              <a:t>哪些重要的工作，解决了哪些问题，取得了哪些成绩</a:t>
            </a:r>
            <a:endParaRPr lang="zh-CN" altLang="en-US" dirty="0"/>
          </a:p>
          <a:p>
            <a:r>
              <a:rPr lang="zh-CN" altLang="en-US" sz="1200" kern="1200" dirty="0">
                <a:solidFill>
                  <a:schemeClr val="tx1"/>
                </a:solidFill>
                <a:latin typeface="Arial" panose="020B0604020202090204" pitchFamily="34" charset="0"/>
                <a:ea typeface="宋体" panose="02010600030101010101" pitchFamily="2" charset="-122"/>
                <a:cs typeface="+mn-cs"/>
              </a:rPr>
              <a:t>可分页描述</a:t>
            </a:r>
            <a:endParaRPr lang="zh-CN" altLang="en-US" dirty="0"/>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latin typeface="Arial" panose="020B0604020202090204" pitchFamily="34" charset="0"/>
                <a:ea typeface="宋体" panose="02010600030101010101" pitchFamily="2" charset="-122"/>
                <a:cs typeface="+mn-cs"/>
              </a:rPr>
              <a:t>包括</a:t>
            </a:r>
            <a:r>
              <a:rPr lang="zh-CN" altLang="en-US" sz="1200" kern="1200" dirty="0">
                <a:solidFill>
                  <a:schemeClr val="tx1"/>
                </a:solidFill>
                <a:latin typeface="Arial" panose="020B0604020202090204" pitchFamily="34" charset="0"/>
                <a:ea typeface="宋体" panose="02010600030101010101" pitchFamily="2" charset="-122"/>
                <a:cs typeface="+mn-cs"/>
              </a:rPr>
              <a:t>试用</a:t>
            </a:r>
            <a:r>
              <a:rPr lang="zh-CN" sz="1200" kern="1200" dirty="0">
                <a:solidFill>
                  <a:schemeClr val="tx1"/>
                </a:solidFill>
                <a:latin typeface="Arial" panose="020B0604020202090204" pitchFamily="34" charset="0"/>
                <a:ea typeface="宋体" panose="02010600030101010101" pitchFamily="2" charset="-122"/>
                <a:cs typeface="+mn-cs"/>
              </a:rPr>
              <a:t>期间</a:t>
            </a:r>
            <a:r>
              <a:rPr lang="zh-CN" altLang="zh-CN" sz="1200" kern="1200" dirty="0">
                <a:solidFill>
                  <a:schemeClr val="tx1"/>
                </a:solidFill>
                <a:latin typeface="Arial" panose="020B0604020202090204" pitchFamily="34" charset="0"/>
                <a:ea typeface="宋体" panose="02010600030101010101" pitchFamily="2" charset="-122"/>
                <a:cs typeface="+mn-cs"/>
              </a:rPr>
              <a:t>项目经历和主要工作</a:t>
            </a:r>
            <a:r>
              <a:rPr lang="zh-CN" altLang="en-US" sz="1200" kern="1200" dirty="0">
                <a:solidFill>
                  <a:schemeClr val="tx1"/>
                </a:solidFill>
                <a:latin typeface="Arial" panose="020B0604020202090204" pitchFamily="34" charset="0"/>
                <a:ea typeface="宋体" panose="02010600030101010101" pitchFamily="2" charset="-122"/>
                <a:cs typeface="+mn-cs"/>
              </a:rPr>
              <a:t>业绩</a:t>
            </a:r>
            <a:r>
              <a:rPr lang="zh-CN" altLang="zh-CN" sz="1200" kern="1200" dirty="0">
                <a:solidFill>
                  <a:schemeClr val="tx1"/>
                </a:solidFill>
                <a:latin typeface="Arial" panose="020B0604020202090204" pitchFamily="34" charset="0"/>
                <a:ea typeface="宋体" panose="02010600030101010101" pitchFamily="2" charset="-122"/>
                <a:cs typeface="+mn-cs"/>
              </a:rPr>
              <a:t>等</a:t>
            </a:r>
            <a:r>
              <a:rPr lang="zh-CN" altLang="en-US" sz="1200" kern="1200" dirty="0">
                <a:solidFill>
                  <a:schemeClr val="tx1"/>
                </a:solidFill>
                <a:latin typeface="Arial" panose="020B0604020202090204" pitchFamily="34" charset="0"/>
                <a:ea typeface="宋体" panose="02010600030101010101" pitchFamily="2" charset="-122"/>
                <a:cs typeface="+mn-cs"/>
              </a:rPr>
              <a:t>，</a:t>
            </a:r>
            <a:r>
              <a:rPr lang="zh-CN" altLang="en-US" sz="1200" b="0" i="1" u="none" strike="noStrike" dirty="0">
                <a:solidFill>
                  <a:srgbClr val="0000FF"/>
                </a:solidFill>
                <a:latin typeface="宋体" panose="02010600030101010101" pitchFamily="2" charset="-122"/>
              </a:rPr>
              <a:t>说明主要填写与申请岗位相关的工作经验，重点阐述个人在项目中</a:t>
            </a:r>
            <a:r>
              <a:rPr lang="zh-CN" altLang="en-US" sz="1200" b="1" i="1" u="none" strike="noStrike" dirty="0">
                <a:solidFill>
                  <a:srgbClr val="003366"/>
                </a:solidFill>
                <a:latin typeface="宋体" panose="02010600030101010101" pitchFamily="2" charset="-122"/>
              </a:rPr>
              <a:t>承担过</a:t>
            </a:r>
            <a:r>
              <a:rPr lang="zh-CN" altLang="en-US" sz="1200" b="0" i="1" u="none" strike="noStrike" dirty="0">
                <a:solidFill>
                  <a:srgbClr val="0000FF"/>
                </a:solidFill>
                <a:latin typeface="宋体" panose="02010600030101010101" pitchFamily="2" charset="-122"/>
              </a:rPr>
              <a:t>哪些重要的工作，解决了哪些问题，取得了哪些成绩</a:t>
            </a:r>
            <a:endParaRPr lang="zh-CN" altLang="en-US" dirty="0"/>
          </a:p>
          <a:p>
            <a:r>
              <a:rPr lang="zh-CN" altLang="en-US" sz="1200" kern="1200" dirty="0">
                <a:solidFill>
                  <a:schemeClr val="tx1"/>
                </a:solidFill>
                <a:latin typeface="Arial" panose="020B0604020202090204" pitchFamily="34" charset="0"/>
                <a:ea typeface="宋体" panose="02010600030101010101" pitchFamily="2" charset="-122"/>
                <a:cs typeface="+mn-cs"/>
              </a:rPr>
              <a:t>可分页描述</a:t>
            </a:r>
            <a:endParaRPr lang="zh-CN" altLang="en-US" dirty="0"/>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latin typeface="微软雅黑" panose="020B0503020204020204" pitchFamily="34" charset="-122"/>
                <a:ea typeface="微软雅黑" panose="020B0503020204020204" pitchFamily="34" charset="-122"/>
              </a:rPr>
              <a:t>重点</a:t>
            </a:r>
            <a:r>
              <a:rPr lang="zh-CN" altLang="zh-CN" sz="1200" b="1" dirty="0">
                <a:latin typeface="微软雅黑" panose="020B0503020204020204" pitchFamily="34" charset="-122"/>
                <a:ea typeface="微软雅黑" panose="020B0503020204020204" pitchFamily="34" charset="-122"/>
              </a:rPr>
              <a:t>突显出个人专业度</a:t>
            </a:r>
            <a:r>
              <a:rPr lang="zh-CN" altLang="en-US" sz="1200" b="1" dirty="0">
                <a:latin typeface="微软雅黑" panose="020B0503020204020204" pitchFamily="34" charset="-122"/>
                <a:ea typeface="微软雅黑" panose="020B0503020204020204" pitchFamily="34" charset="-122"/>
              </a:rPr>
              <a:t>，可分页详细阐述</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latin typeface="微软雅黑" panose="020B0503020204020204" pitchFamily="34" charset="-122"/>
                <a:ea typeface="微软雅黑" panose="020B0503020204020204" pitchFamily="34" charset="-122"/>
              </a:rPr>
              <a:t>还可以结合展示以下内容：</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dirty="0">
                <a:latin typeface="微软雅黑" panose="020B0503020204020204" pitchFamily="34" charset="-122"/>
                <a:ea typeface="微软雅黑" panose="020B0503020204020204" pitchFamily="34" charset="-122"/>
              </a:rPr>
              <a:t>技术</a:t>
            </a:r>
            <a:r>
              <a:rPr lang="zh-CN" altLang="en-US" sz="1200" dirty="0">
                <a:latin typeface="微软雅黑" panose="020B0503020204020204" pitchFamily="34" charset="-122"/>
                <a:ea typeface="微软雅黑" panose="020B0503020204020204" pitchFamily="34" charset="-122"/>
              </a:rPr>
              <a:t>：可展示</a:t>
            </a:r>
            <a:r>
              <a:rPr lang="zh-CN" altLang="zh-CN" sz="1200" dirty="0">
                <a:latin typeface="微软雅黑" panose="020B0503020204020204" pitchFamily="34" charset="-122"/>
                <a:ea typeface="微软雅黑" panose="020B0503020204020204" pitchFamily="34" charset="-122"/>
              </a:rPr>
              <a:t>能解决重要紧急程序代码问题，使项目获益（他人所不能解决或明显优于他人的专业度）；</a:t>
            </a:r>
            <a:r>
              <a:rPr lang="zh-CN" altLang="en-US" sz="1200" dirty="0">
                <a:latin typeface="微软雅黑" panose="020B0503020204020204" pitchFamily="34" charset="-122"/>
                <a:ea typeface="微软雅黑" panose="020B0503020204020204" pitchFamily="34" charset="-122"/>
              </a:rPr>
              <a:t>开发可以</a:t>
            </a:r>
            <a:r>
              <a:rPr lang="zh-CN" altLang="zh-CN" sz="1200" dirty="0">
                <a:latin typeface="微软雅黑" panose="020B0503020204020204" pitchFamily="34" charset="-122"/>
                <a:ea typeface="微软雅黑" panose="020B0503020204020204" pitchFamily="34" charset="-122"/>
              </a:rPr>
              <a:t>提供自己最得意的一个代码片段（可以是一个带注释的文本文件，但不要给整个工程文件）</a:t>
            </a:r>
            <a:r>
              <a:rPr lang="zh-CN" altLang="en-US" sz="1200" dirty="0">
                <a:latin typeface="微软雅黑" panose="020B0503020204020204" pitchFamily="34" charset="-122"/>
                <a:ea typeface="微软雅黑" panose="020B0503020204020204" pitchFamily="34" charset="-122"/>
              </a:rPr>
              <a:t>，提供自己的模块设计样例，架构设计能力等</a:t>
            </a:r>
            <a:r>
              <a:rPr lang="zh-CN"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测试可展示</a:t>
            </a:r>
            <a:r>
              <a:rPr lang="zh-CN" altLang="zh-CN" sz="1200" dirty="0">
                <a:latin typeface="微软雅黑" panose="020B0503020204020204" pitchFamily="34" charset="-122"/>
                <a:ea typeface="微软雅黑" panose="020B0503020204020204" pitchFamily="34" charset="-122"/>
              </a:rPr>
              <a:t>测试出重要</a:t>
            </a:r>
            <a:r>
              <a:rPr lang="en-US" altLang="zh-CN" sz="1200" dirty="0">
                <a:latin typeface="微软雅黑" panose="020B0503020204020204" pitchFamily="34" charset="-122"/>
                <a:ea typeface="微软雅黑" panose="020B0503020204020204" pitchFamily="34" charset="-122"/>
              </a:rPr>
              <a:t>bug</a:t>
            </a:r>
            <a:r>
              <a:rPr lang="zh-CN" altLang="zh-CN" sz="1200" dirty="0">
                <a:latin typeface="微软雅黑" panose="020B0503020204020204" pitchFamily="34" charset="-122"/>
                <a:ea typeface="微软雅黑" panose="020B0503020204020204" pitchFamily="34" charset="-122"/>
              </a:rPr>
              <a:t>并解决</a:t>
            </a:r>
            <a:r>
              <a:rPr lang="zh-CN" altLang="en-US" sz="1200" dirty="0">
                <a:latin typeface="微软雅黑" panose="020B0503020204020204" pitchFamily="34" charset="-122"/>
                <a:ea typeface="微软雅黑" panose="020B0503020204020204" pitchFamily="34" charset="-122"/>
              </a:rPr>
              <a:t>的例子；</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产品：展示</a:t>
            </a:r>
            <a:r>
              <a:rPr lang="zh-CN" altLang="zh-CN" sz="1200" dirty="0">
                <a:latin typeface="微软雅黑" panose="020B0503020204020204" pitchFamily="34" charset="-122"/>
                <a:ea typeface="微软雅黑" panose="020B0503020204020204" pitchFamily="34" charset="-122"/>
              </a:rPr>
              <a:t>自己最得意的一份设计、策划文档</a:t>
            </a:r>
            <a:r>
              <a:rPr lang="zh-CN" altLang="en-US" sz="1200" dirty="0">
                <a:latin typeface="微软雅黑" panose="020B0503020204020204" pitchFamily="34" charset="-122"/>
                <a:ea typeface="微软雅黑" panose="020B0503020204020204" pitchFamily="34" charset="-122"/>
              </a:rPr>
              <a:t>、报告</a:t>
            </a:r>
            <a:r>
              <a:rPr lang="zh-CN" altLang="zh-CN" sz="1200" dirty="0">
                <a:latin typeface="微软雅黑" panose="020B0503020204020204" pitchFamily="34" charset="-122"/>
                <a:ea typeface="微软雅黑" panose="020B0503020204020204" pitchFamily="34" charset="-122"/>
              </a:rPr>
              <a:t>，显示出专业度及对项目的影响力</a:t>
            </a:r>
            <a:r>
              <a:rPr lang="zh-CN" altLang="en-US"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设计：展示工作中的作品或其他得意作品，展示</a:t>
            </a:r>
            <a:r>
              <a:rPr lang="zh-CN" altLang="zh-CN" sz="1200" dirty="0">
                <a:latin typeface="微软雅黑" panose="020B0503020204020204" pitchFamily="34" charset="-122"/>
                <a:ea typeface="微软雅黑" panose="020B0503020204020204" pitchFamily="34" charset="-122"/>
              </a:rPr>
              <a:t>能进行整体风格把控</a:t>
            </a:r>
            <a:r>
              <a:rPr lang="zh-CN" altLang="en-US" sz="1200" dirty="0">
                <a:latin typeface="微软雅黑" panose="020B0503020204020204" pitchFamily="34" charset="-122"/>
                <a:ea typeface="微软雅黑" panose="020B0503020204020204" pitchFamily="34" charset="-122"/>
              </a:rPr>
              <a:t>的能力；</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市场：展示工作中的案例，重点突出自己的工作和贡献。</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latin typeface="微软雅黑" panose="020B0503020204020204" pitchFamily="34" charset="-122"/>
                <a:ea typeface="微软雅黑" panose="020B0503020204020204" pitchFamily="34" charset="-122"/>
              </a:rPr>
              <a:t>重点</a:t>
            </a:r>
            <a:r>
              <a:rPr lang="zh-CN" altLang="zh-CN" sz="1200" b="1" dirty="0">
                <a:latin typeface="微软雅黑" panose="020B0503020204020204" pitchFamily="34" charset="-122"/>
                <a:ea typeface="微软雅黑" panose="020B0503020204020204" pitchFamily="34" charset="-122"/>
              </a:rPr>
              <a:t>突显出个人专业度</a:t>
            </a:r>
            <a:r>
              <a:rPr lang="zh-CN" altLang="en-US" sz="1200" b="1" dirty="0">
                <a:latin typeface="微软雅黑" panose="020B0503020204020204" pitchFamily="34" charset="-122"/>
                <a:ea typeface="微软雅黑" panose="020B0503020204020204" pitchFamily="34" charset="-122"/>
              </a:rPr>
              <a:t>，可分页详细阐述</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latin typeface="微软雅黑" panose="020B0503020204020204" pitchFamily="34" charset="-122"/>
                <a:ea typeface="微软雅黑" panose="020B0503020204020204" pitchFamily="34" charset="-122"/>
              </a:rPr>
              <a:t>还可以结合展示以下内容：</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0" dirty="0">
                <a:latin typeface="微软雅黑" panose="020B0503020204020204" pitchFamily="34" charset="-122"/>
                <a:ea typeface="微软雅黑" panose="020B0503020204020204" pitchFamily="34" charset="-122"/>
              </a:rPr>
              <a:t>技术</a:t>
            </a:r>
            <a:r>
              <a:rPr lang="zh-CN" altLang="en-US" sz="1200" dirty="0">
                <a:latin typeface="微软雅黑" panose="020B0503020204020204" pitchFamily="34" charset="-122"/>
                <a:ea typeface="微软雅黑" panose="020B0503020204020204" pitchFamily="34" charset="-122"/>
              </a:rPr>
              <a:t>：可展示</a:t>
            </a:r>
            <a:r>
              <a:rPr lang="zh-CN" altLang="zh-CN" sz="1200" dirty="0">
                <a:latin typeface="微软雅黑" panose="020B0503020204020204" pitchFamily="34" charset="-122"/>
                <a:ea typeface="微软雅黑" panose="020B0503020204020204" pitchFamily="34" charset="-122"/>
              </a:rPr>
              <a:t>能解决重要紧急程序代码问题，使项目获益（他人所不能解决或明显优于他人的专业度）；</a:t>
            </a:r>
            <a:r>
              <a:rPr lang="zh-CN" altLang="en-US" sz="1200" dirty="0">
                <a:latin typeface="微软雅黑" panose="020B0503020204020204" pitchFamily="34" charset="-122"/>
                <a:ea typeface="微软雅黑" panose="020B0503020204020204" pitchFamily="34" charset="-122"/>
              </a:rPr>
              <a:t>开发可以</a:t>
            </a:r>
            <a:r>
              <a:rPr lang="zh-CN" altLang="zh-CN" sz="1200" dirty="0">
                <a:latin typeface="微软雅黑" panose="020B0503020204020204" pitchFamily="34" charset="-122"/>
                <a:ea typeface="微软雅黑" panose="020B0503020204020204" pitchFamily="34" charset="-122"/>
              </a:rPr>
              <a:t>提供自己最得意的一个代码片段（可以是一个带注释的文本文件，但不要给整个工程文件）</a:t>
            </a:r>
            <a:r>
              <a:rPr lang="zh-CN" altLang="en-US" sz="1200" dirty="0">
                <a:latin typeface="微软雅黑" panose="020B0503020204020204" pitchFamily="34" charset="-122"/>
                <a:ea typeface="微软雅黑" panose="020B0503020204020204" pitchFamily="34" charset="-122"/>
              </a:rPr>
              <a:t>，提供自己的模块设计样例，架构设计能力等</a:t>
            </a:r>
            <a:r>
              <a:rPr lang="zh-CN"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测试可展示</a:t>
            </a:r>
            <a:r>
              <a:rPr lang="zh-CN" altLang="zh-CN" sz="1200" dirty="0">
                <a:latin typeface="微软雅黑" panose="020B0503020204020204" pitchFamily="34" charset="-122"/>
                <a:ea typeface="微软雅黑" panose="020B0503020204020204" pitchFamily="34" charset="-122"/>
              </a:rPr>
              <a:t>测试出重要</a:t>
            </a:r>
            <a:r>
              <a:rPr lang="en-US" altLang="zh-CN" sz="1200" dirty="0">
                <a:latin typeface="微软雅黑" panose="020B0503020204020204" pitchFamily="34" charset="-122"/>
                <a:ea typeface="微软雅黑" panose="020B0503020204020204" pitchFamily="34" charset="-122"/>
              </a:rPr>
              <a:t>bug</a:t>
            </a:r>
            <a:r>
              <a:rPr lang="zh-CN" altLang="zh-CN" sz="1200" dirty="0">
                <a:latin typeface="微软雅黑" panose="020B0503020204020204" pitchFamily="34" charset="-122"/>
                <a:ea typeface="微软雅黑" panose="020B0503020204020204" pitchFamily="34" charset="-122"/>
              </a:rPr>
              <a:t>并解决</a:t>
            </a:r>
            <a:r>
              <a:rPr lang="zh-CN" altLang="en-US" sz="1200" dirty="0">
                <a:latin typeface="微软雅黑" panose="020B0503020204020204" pitchFamily="34" charset="-122"/>
                <a:ea typeface="微软雅黑" panose="020B0503020204020204" pitchFamily="34" charset="-122"/>
              </a:rPr>
              <a:t>的例子；</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产品：展示</a:t>
            </a:r>
            <a:r>
              <a:rPr lang="zh-CN" altLang="zh-CN" sz="1200" dirty="0">
                <a:latin typeface="微软雅黑" panose="020B0503020204020204" pitchFamily="34" charset="-122"/>
                <a:ea typeface="微软雅黑" panose="020B0503020204020204" pitchFamily="34" charset="-122"/>
              </a:rPr>
              <a:t>自己最得意的一份设计、策划文档</a:t>
            </a:r>
            <a:r>
              <a:rPr lang="zh-CN" altLang="en-US" sz="1200" dirty="0">
                <a:latin typeface="微软雅黑" panose="020B0503020204020204" pitchFamily="34" charset="-122"/>
                <a:ea typeface="微软雅黑" panose="020B0503020204020204" pitchFamily="34" charset="-122"/>
              </a:rPr>
              <a:t>、报告</a:t>
            </a:r>
            <a:r>
              <a:rPr lang="zh-CN" altLang="zh-CN" sz="1200" dirty="0">
                <a:latin typeface="微软雅黑" panose="020B0503020204020204" pitchFamily="34" charset="-122"/>
                <a:ea typeface="微软雅黑" panose="020B0503020204020204" pitchFamily="34" charset="-122"/>
              </a:rPr>
              <a:t>，显示出专业度及对项目的影响力</a:t>
            </a:r>
            <a:r>
              <a:rPr lang="zh-CN" altLang="en-US"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设计：展示工作中的作品或其他得意作品，展示</a:t>
            </a:r>
            <a:r>
              <a:rPr lang="zh-CN" altLang="zh-CN" sz="1200" dirty="0">
                <a:latin typeface="微软雅黑" panose="020B0503020204020204" pitchFamily="34" charset="-122"/>
                <a:ea typeface="微软雅黑" panose="020B0503020204020204" pitchFamily="34" charset="-122"/>
              </a:rPr>
              <a:t>能进行整体风格把控</a:t>
            </a:r>
            <a:r>
              <a:rPr lang="zh-CN" altLang="en-US" sz="1200" dirty="0">
                <a:latin typeface="微软雅黑" panose="020B0503020204020204" pitchFamily="34" charset="-122"/>
                <a:ea typeface="微软雅黑" panose="020B0503020204020204" pitchFamily="34" charset="-122"/>
              </a:rPr>
              <a:t>的能力；</a:t>
            </a:r>
            <a:endParaRPr lang="zh-CN" altLang="zh-CN" sz="1200" dirty="0">
              <a:latin typeface="微软雅黑" panose="020B0503020204020204" pitchFamily="34" charset="-122"/>
              <a:ea typeface="微软雅黑" panose="020B0503020204020204" pitchFamily="34" charset="-122"/>
            </a:endParaRPr>
          </a:p>
          <a:p>
            <a:pPr lvl="0"/>
            <a:r>
              <a:rPr lang="zh-CN" altLang="en-US" sz="1200" dirty="0">
                <a:latin typeface="微软雅黑" panose="020B0503020204020204" pitchFamily="34" charset="-122"/>
                <a:ea typeface="微软雅黑" panose="020B0503020204020204" pitchFamily="34" charset="-122"/>
              </a:rPr>
              <a:t>市场：展示工作中的案例，重点突出自己的工作和贡献。</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D7CE4D93-32B8-4857-B707-1D0ABCD69153}"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1384" y="1091282"/>
            <a:ext cx="11089232" cy="508568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6"/>
          <p:cNvSpPr/>
          <p:nvPr userDrawn="1"/>
        </p:nvSpPr>
        <p:spPr bwMode="auto">
          <a:xfrm>
            <a:off x="0" y="0"/>
            <a:ext cx="12192000" cy="90872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Arial" panose="020B0604020202090204" pitchFamily="34" charset="0"/>
              <a:ea typeface="宋体" panose="02010600030101010101" pitchFamily="2" charset="-122"/>
            </a:endParaRPr>
          </a:p>
        </p:txBody>
      </p:sp>
      <p:sp>
        <p:nvSpPr>
          <p:cNvPr id="8" name="矩形 7"/>
          <p:cNvSpPr/>
          <p:nvPr userDrawn="1"/>
        </p:nvSpPr>
        <p:spPr bwMode="auto">
          <a:xfrm>
            <a:off x="-708" y="6453336"/>
            <a:ext cx="12192000" cy="312924"/>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Arial" panose="020B0604020202090204" pitchFamily="34" charset="0"/>
              <a:ea typeface="宋体" panose="02010600030101010101" pitchFamily="2" charset="-122"/>
            </a:endParaRPr>
          </a:p>
        </p:txBody>
      </p:sp>
      <p:sp>
        <p:nvSpPr>
          <p:cNvPr id="2" name="标题 1"/>
          <p:cNvSpPr>
            <a:spLocks noGrp="1"/>
          </p:cNvSpPr>
          <p:nvPr>
            <p:ph type="title"/>
          </p:nvPr>
        </p:nvSpPr>
        <p:spPr>
          <a:xfrm>
            <a:off x="551384" y="182562"/>
            <a:ext cx="10515600" cy="543595"/>
          </a:xfrm>
        </p:spPr>
        <p:txBody>
          <a:bodyPr>
            <a:noAutofit/>
          </a:bodyPr>
          <a:lstStyle>
            <a:lvl1pPr>
              <a:defRPr sz="3200" b="1">
                <a:solidFill>
                  <a:schemeClr val="bg1"/>
                </a:solidFill>
              </a:defRPr>
            </a:lvl1pPr>
          </a:lstStyle>
          <a:p>
            <a:r>
              <a:rPr lang="zh-CN" altLang="en-US"/>
              <a:t>单击此处编辑母版标题样式</a:t>
            </a:r>
            <a:endParaRPr lang="zh-CN" altLang="en-US"/>
          </a:p>
        </p:txBody>
      </p:sp>
      <p:sp>
        <p:nvSpPr>
          <p:cNvPr id="5" name="页脚占位符 4"/>
          <p:cNvSpPr>
            <a:spLocks noGrp="1"/>
          </p:cNvSpPr>
          <p:nvPr>
            <p:ph type="ftr" sz="quarter" idx="11"/>
          </p:nvPr>
        </p:nvSpPr>
        <p:spPr>
          <a:xfrm>
            <a:off x="4038600" y="6453336"/>
            <a:ext cx="4114800" cy="268139"/>
          </a:xfrm>
        </p:spPr>
        <p:txBody>
          <a:bodyPr/>
          <a:lstStyle>
            <a:lvl1pPr>
              <a:defRPr>
                <a:solidFill>
                  <a:schemeClr val="bg1"/>
                </a:solidFill>
                <a:latin typeface="+mn-ea"/>
                <a:ea typeface="+mn-ea"/>
              </a:defRPr>
            </a:lvl1pPr>
          </a:lstStyle>
          <a:p>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BBC6DC2-B80C-4961-94AA-CC4E29D25E6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5BD9A9-8311-4477-8FE4-084F6DA3EDE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标题幻灯片">
    <p:bg>
      <p:bgRef idx="1001">
        <a:schemeClr val="bg1"/>
      </p:bgRef>
    </p:bg>
    <p:spTree>
      <p:nvGrpSpPr>
        <p:cNvPr id="1" name=""/>
        <p:cNvGrpSpPr/>
        <p:nvPr/>
      </p:nvGrpSpPr>
      <p:grpSpPr>
        <a:xfrm>
          <a:off x="0" y="0"/>
          <a:ext cx="0" cy="0"/>
          <a:chOff x="0" y="0"/>
          <a:chExt cx="0" cy="0"/>
        </a:xfrm>
      </p:grpSpPr>
      <p:sp>
        <p:nvSpPr>
          <p:cNvPr id="2" name="矩形 1"/>
          <p:cNvSpPr/>
          <p:nvPr userDrawn="1"/>
        </p:nvSpPr>
        <p:spPr bwMode="auto">
          <a:xfrm>
            <a:off x="0" y="1196752"/>
            <a:ext cx="12201291" cy="2376264"/>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chemeClr val="tx1"/>
              </a:solidFill>
              <a:effectLst/>
              <a:latin typeface="Arial" panose="020B0604020202090204" pitchFamily="34" charset="0"/>
              <a:ea typeface="宋体" panose="02010600030101010101" pitchFamily="2" charset="-122"/>
            </a:endParaRPr>
          </a:p>
        </p:txBody>
      </p:sp>
      <p:sp>
        <p:nvSpPr>
          <p:cNvPr id="4" name="标题 1"/>
          <p:cNvSpPr>
            <a:spLocks noGrp="1"/>
          </p:cNvSpPr>
          <p:nvPr>
            <p:ph type="title"/>
          </p:nvPr>
        </p:nvSpPr>
        <p:spPr>
          <a:xfrm>
            <a:off x="695400" y="1556792"/>
            <a:ext cx="10515600" cy="1656184"/>
          </a:xfrm>
        </p:spPr>
        <p:txBody>
          <a:bodyPr>
            <a:noAutofit/>
          </a:bodyPr>
          <a:lstStyle>
            <a:lvl1pPr algn="ctr">
              <a:defRPr sz="4400" b="1">
                <a:solidFill>
                  <a:schemeClr val="bg1"/>
                </a:solidFill>
              </a:defRPr>
            </a:lvl1pPr>
          </a:lstStyle>
          <a:p>
            <a:r>
              <a:rPr lang="zh-CN" altLang="en-US"/>
              <a:t>单击此处编辑母版标题样式</a:t>
            </a:r>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931" y="310803"/>
            <a:ext cx="1976601" cy="70592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C6DC2-B80C-4961-94AA-CC4E29D25E6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BD9A9-8311-4477-8FE4-084F6DA3EDE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Text Box 6"/>
          <p:cNvSpPr txBox="1">
            <a:spLocks noChangeArrowheads="1"/>
          </p:cNvSpPr>
          <p:nvPr/>
        </p:nvSpPr>
        <p:spPr bwMode="auto">
          <a:xfrm>
            <a:off x="3348618" y="4049376"/>
            <a:ext cx="5802964" cy="1984347"/>
          </a:xfrm>
          <a:prstGeom prst="rect">
            <a:avLst/>
          </a:prstGeom>
          <a:noFill/>
          <a:ln w="9525">
            <a:noFill/>
            <a:miter lim="800000"/>
          </a:ln>
          <a:effectLst/>
        </p:spPr>
        <p:txBody>
          <a:bodyPr wrap="square" lIns="164297" tIns="82148" rIns="164297" bIns="82148">
            <a:spAutoFit/>
          </a:bodyPr>
          <a:lstStyle/>
          <a:p>
            <a:pPr defTabSz="1643380">
              <a:spcBef>
                <a:spcPct val="50000"/>
              </a:spcBef>
            </a:pPr>
            <a:r>
              <a:rPr kumimoji="1" lang="zh-CN" altLang="en-US" sz="2955" b="1" dirty="0">
                <a:solidFill>
                  <a:prstClr val="white"/>
                </a:solidFill>
                <a:latin typeface="微软雅黑" panose="020B0503020204020204" pitchFamily="34" charset="-122"/>
                <a:ea typeface="微软雅黑" panose="020B0503020204020204" pitchFamily="34" charset="-122"/>
              </a:rPr>
              <a:t>申  请 人：</a:t>
            </a:r>
            <a:endParaRPr kumimoji="1" lang="en-US" altLang="zh-CN" sz="2955" b="1" dirty="0">
              <a:solidFill>
                <a:prstClr val="white"/>
              </a:solidFill>
              <a:latin typeface="微软雅黑" panose="020B0503020204020204" pitchFamily="34" charset="-122"/>
              <a:ea typeface="微软雅黑" panose="020B0503020204020204" pitchFamily="34" charset="-122"/>
            </a:endParaRPr>
          </a:p>
          <a:p>
            <a:pPr defTabSz="1643380">
              <a:spcBef>
                <a:spcPct val="50000"/>
              </a:spcBef>
            </a:pPr>
            <a:r>
              <a:rPr kumimoji="1" lang="zh-CN" altLang="en-US" sz="2955" b="1" dirty="0">
                <a:solidFill>
                  <a:prstClr val="white"/>
                </a:solidFill>
                <a:latin typeface="微软雅黑" panose="020B0503020204020204" pitchFamily="34" charset="-122"/>
                <a:ea typeface="微软雅黑" panose="020B0503020204020204" pitchFamily="34" charset="-122"/>
              </a:rPr>
              <a:t>所在部门：</a:t>
            </a:r>
            <a:endParaRPr kumimoji="1" lang="en-US" altLang="zh-CN" sz="2955" b="1" dirty="0">
              <a:solidFill>
                <a:prstClr val="white"/>
              </a:solidFill>
              <a:latin typeface="微软雅黑" panose="020B0503020204020204" pitchFamily="34" charset="-122"/>
              <a:ea typeface="微软雅黑" panose="020B0503020204020204" pitchFamily="34" charset="-122"/>
            </a:endParaRPr>
          </a:p>
          <a:p>
            <a:pPr defTabSz="1643380">
              <a:spcBef>
                <a:spcPct val="50000"/>
              </a:spcBef>
            </a:pPr>
            <a:r>
              <a:rPr kumimoji="1" lang="zh-CN" altLang="en-US" sz="2955" b="1" dirty="0">
                <a:solidFill>
                  <a:prstClr val="white"/>
                </a:solidFill>
                <a:latin typeface="微软雅黑" panose="020B0503020204020204" pitchFamily="34" charset="-122"/>
                <a:ea typeface="微软雅黑" panose="020B0503020204020204" pitchFamily="34" charset="-122"/>
              </a:rPr>
              <a:t>提交日期：</a:t>
            </a:r>
            <a:endParaRPr kumimoji="1" lang="en-US" altLang="zh-CN" sz="2955" b="1" dirty="0">
              <a:solidFill>
                <a:prstClr val="white"/>
              </a:solidFill>
              <a:latin typeface="微软雅黑" panose="020B0503020204020204" pitchFamily="34" charset="-122"/>
              <a:ea typeface="微软雅黑" panose="020B0503020204020204" pitchFamily="34" charset="-122"/>
            </a:endParaRPr>
          </a:p>
        </p:txBody>
      </p:sp>
      <p:sp>
        <p:nvSpPr>
          <p:cNvPr id="2057" name="Text Box 9"/>
          <p:cNvSpPr txBox="1">
            <a:spLocks noChangeArrowheads="1"/>
          </p:cNvSpPr>
          <p:nvPr/>
        </p:nvSpPr>
        <p:spPr bwMode="auto">
          <a:xfrm>
            <a:off x="1153683" y="2132856"/>
            <a:ext cx="9884635" cy="772795"/>
          </a:xfrm>
          <a:prstGeom prst="rect">
            <a:avLst/>
          </a:prstGeom>
          <a:noFill/>
          <a:ln w="9525">
            <a:noFill/>
            <a:miter lim="800000"/>
          </a:ln>
          <a:effectLst/>
        </p:spPr>
        <p:txBody>
          <a:bodyPr wrap="square">
            <a:spAutoFit/>
          </a:bodyPr>
          <a:lstStyle/>
          <a:p>
            <a:pPr lvl="0" algn="ctr">
              <a:spcBef>
                <a:spcPct val="50000"/>
              </a:spcBef>
            </a:pPr>
            <a:r>
              <a:rPr lang="zh-CN" altLang="en-US" sz="4430" b="1" dirty="0">
                <a:solidFill>
                  <a:srgbClr val="FFFFFF"/>
                </a:solidFill>
                <a:latin typeface="微软雅黑" panose="020B0503020204020204" pitchFamily="34" charset="-122"/>
                <a:ea typeface="微软雅黑" panose="020B0503020204020204" pitchFamily="34" charset="-122"/>
              </a:rPr>
              <a:t>转正答辩报告</a:t>
            </a:r>
            <a:endParaRPr lang="en-US" altLang="zh-CN" sz="4430" b="1" dirty="0">
              <a:solidFill>
                <a:srgbClr val="FFFFFF"/>
              </a:solidFill>
              <a:latin typeface="微软雅黑" panose="020B0503020204020204" pitchFamily="34" charset="-122"/>
              <a:ea typeface="微软雅黑" panose="020B0503020204020204" pitchFamily="34" charset="-122"/>
            </a:endParaRPr>
          </a:p>
        </p:txBody>
      </p:sp>
      <p:sp>
        <p:nvSpPr>
          <p:cNvPr id="12289" name="AutoShape 1" descr="C:\Documents and Settings\Administrator\Application Data\Tencent\Users\269878009\QQ\WinTemp\RichOle\N]FJQGG}0$~`_R{V@CKFK.jpg"/>
          <p:cNvSpPr>
            <a:spLocks noChangeAspect="1" noChangeArrowheads="1"/>
          </p:cNvSpPr>
          <p:nvPr/>
        </p:nvSpPr>
        <p:spPr bwMode="auto">
          <a:xfrm>
            <a:off x="0" y="-791307"/>
            <a:ext cx="375138" cy="375138"/>
          </a:xfrm>
          <a:prstGeom prst="rect">
            <a:avLst/>
          </a:prstGeom>
          <a:noFill/>
        </p:spPr>
        <p:txBody>
          <a:bodyPr vert="horz" wrap="square" lIns="112542" tIns="56271" rIns="112542" bIns="56271" numCol="1" anchor="t" anchorCtr="0" compatLnSpc="1"/>
          <a:lstStyle/>
          <a:p>
            <a:endParaRPr lang="zh-CN" altLang="en-US" sz="1355"/>
          </a:p>
        </p:txBody>
      </p:sp>
      <p:sp>
        <p:nvSpPr>
          <p:cNvPr id="12290" name="AutoShape 2" descr="C:\Documents and Settings\Administrator\Application Data\Tencent\Users\269878009\QQ\WinTemp\RichOle\N]FJQGG}0$~`_R{V@CKFK.jpg"/>
          <p:cNvSpPr>
            <a:spLocks noChangeAspect="1" noChangeArrowheads="1"/>
          </p:cNvSpPr>
          <p:nvPr/>
        </p:nvSpPr>
        <p:spPr bwMode="auto">
          <a:xfrm>
            <a:off x="0" y="-791307"/>
            <a:ext cx="375138" cy="375138"/>
          </a:xfrm>
          <a:prstGeom prst="rect">
            <a:avLst/>
          </a:prstGeom>
          <a:noFill/>
        </p:spPr>
        <p:txBody>
          <a:bodyPr vert="horz" wrap="square" lIns="112542" tIns="56271" rIns="112542" bIns="56271" numCol="1" anchor="t" anchorCtr="0" compatLnSpc="1"/>
          <a:lstStyle/>
          <a:p>
            <a:endParaRPr lang="zh-CN" altLang="en-US" sz="1355"/>
          </a:p>
        </p:txBody>
      </p:sp>
      <p:sp>
        <p:nvSpPr>
          <p:cNvPr id="2" name="矩形 1"/>
          <p:cNvSpPr/>
          <p:nvPr/>
        </p:nvSpPr>
        <p:spPr>
          <a:xfrm>
            <a:off x="4079776" y="4049376"/>
            <a:ext cx="4032448" cy="1611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n-ea"/>
              </a:rPr>
              <a:t>部门：有道精品课产品部</a:t>
            </a:r>
            <a:endParaRPr lang="en-US" altLang="zh-CN" sz="2400" dirty="0">
              <a:solidFill>
                <a:schemeClr val="tx1"/>
              </a:solidFill>
              <a:latin typeface="+mn-ea"/>
            </a:endParaRPr>
          </a:p>
          <a:p>
            <a:pPr>
              <a:lnSpc>
                <a:spcPct val="150000"/>
              </a:lnSpc>
            </a:pPr>
            <a:r>
              <a:rPr lang="zh-CN" altLang="en-US" sz="2400" dirty="0">
                <a:solidFill>
                  <a:schemeClr val="tx1"/>
                </a:solidFill>
                <a:latin typeface="+mn-ea"/>
              </a:rPr>
              <a:t>姓名：安增平</a:t>
            </a:r>
            <a:endParaRPr lang="en-US" altLang="zh-CN" sz="2400" dirty="0">
              <a:solidFill>
                <a:schemeClr val="tx1"/>
              </a:solidFill>
              <a:latin typeface="+mn-ea"/>
            </a:endParaRPr>
          </a:p>
          <a:p>
            <a:pPr>
              <a:lnSpc>
                <a:spcPct val="150000"/>
              </a:lnSpc>
            </a:pPr>
            <a:r>
              <a:rPr lang="zh-CN" altLang="en-US" sz="2400" dirty="0">
                <a:solidFill>
                  <a:schemeClr val="tx1"/>
                </a:solidFill>
                <a:latin typeface="+mn-ea"/>
              </a:rPr>
              <a:t>岗位：前端工程师</a:t>
            </a:r>
            <a:endParaRPr lang="zh-CN" altLang="en-US" sz="2400" dirty="0">
              <a:solidFill>
                <a:schemeClr val="tx1"/>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专业能力</a:t>
            </a:r>
            <a:endParaRPr lang="zh-CN" altLang="en-US" dirty="0"/>
          </a:p>
        </p:txBody>
      </p:sp>
      <p:sp>
        <p:nvSpPr>
          <p:cNvPr id="3" name="矩形 2"/>
          <p:cNvSpPr/>
          <p:nvPr/>
        </p:nvSpPr>
        <p:spPr>
          <a:xfrm>
            <a:off x="405765" y="1489075"/>
            <a:ext cx="9551035" cy="438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r>
              <a:rPr lang="en-US" altLang="zh-CN" sz="2400" dirty="0">
                <a:solidFill>
                  <a:schemeClr val="tx1"/>
                </a:solidFill>
                <a:latin typeface="+mn-ea"/>
              </a:rPr>
              <a:t>CI</a:t>
            </a:r>
            <a:r>
              <a:rPr lang="zh-CN" altLang="en-US" sz="2400" dirty="0">
                <a:solidFill>
                  <a:schemeClr val="tx1"/>
                </a:solidFill>
                <a:latin typeface="+mn-ea"/>
              </a:rPr>
              <a:t>整体流程优化：曼哈顿及销转、质检平台</a:t>
            </a:r>
            <a:r>
              <a:rPr lang="en-US" altLang="zh-CN" sz="2400" dirty="0">
                <a:solidFill>
                  <a:schemeClr val="tx1"/>
                </a:solidFill>
                <a:latin typeface="+mn-ea"/>
              </a:rPr>
              <a:t>CI</a:t>
            </a:r>
            <a:r>
              <a:rPr lang="zh-CN" altLang="en-US" sz="2400" dirty="0">
                <a:solidFill>
                  <a:schemeClr val="tx1"/>
                </a:solidFill>
                <a:latin typeface="+mn-ea"/>
              </a:rPr>
              <a:t>速度及成功率大幅提升</a:t>
            </a:r>
            <a:endParaRPr lang="zh-CN" altLang="en-US" sz="2400" dirty="0">
              <a:solidFill>
                <a:schemeClr val="tx1"/>
              </a:solidFill>
              <a:latin typeface="+mn-ea"/>
            </a:endParaRPr>
          </a:p>
        </p:txBody>
      </p:sp>
      <p:pic>
        <p:nvPicPr>
          <p:cNvPr id="4" name="图片 3" descr="popo_2021-07-15  11-17-23"/>
          <p:cNvPicPr>
            <a:picLocks noChangeAspect="1"/>
          </p:cNvPicPr>
          <p:nvPr/>
        </p:nvPicPr>
        <p:blipFill>
          <a:blip r:embed="rId1"/>
          <a:stretch>
            <a:fillRect/>
          </a:stretch>
        </p:blipFill>
        <p:spPr>
          <a:xfrm>
            <a:off x="72390" y="2590165"/>
            <a:ext cx="4804410" cy="2784475"/>
          </a:xfrm>
          <a:prstGeom prst="rect">
            <a:avLst/>
          </a:prstGeom>
        </p:spPr>
      </p:pic>
      <p:pic>
        <p:nvPicPr>
          <p:cNvPr id="5" name="图片 4" descr="CI"/>
          <p:cNvPicPr>
            <a:picLocks noChangeAspect="1"/>
          </p:cNvPicPr>
          <p:nvPr/>
        </p:nvPicPr>
        <p:blipFill>
          <a:blip r:embed="rId2"/>
          <a:stretch>
            <a:fillRect/>
          </a:stretch>
        </p:blipFill>
        <p:spPr>
          <a:xfrm>
            <a:off x="6853555" y="2633345"/>
            <a:ext cx="5218430" cy="2429510"/>
          </a:xfrm>
          <a:prstGeom prst="rect">
            <a:avLst/>
          </a:prstGeom>
        </p:spPr>
      </p:pic>
      <p:cxnSp>
        <p:nvCxnSpPr>
          <p:cNvPr id="6" name="直接箭头连接符 5"/>
          <p:cNvCxnSpPr/>
          <p:nvPr/>
        </p:nvCxnSpPr>
        <p:spPr>
          <a:xfrm>
            <a:off x="4968240" y="3848100"/>
            <a:ext cx="1920875" cy="12700"/>
          </a:xfrm>
          <a:prstGeom prst="straightConnector1">
            <a:avLst/>
          </a:prstGeom>
          <a:ln>
            <a:solidFill>
              <a:schemeClr val="tx1">
                <a:lumMod val="95000"/>
                <a:lumOff val="5000"/>
              </a:schemeClr>
            </a:solidFill>
            <a:tailEnd type="arrow" w="med" len="med"/>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专业能力</a:t>
            </a:r>
            <a:endParaRPr lang="zh-CN" altLang="en-US" dirty="0"/>
          </a:p>
        </p:txBody>
      </p:sp>
      <p:sp>
        <p:nvSpPr>
          <p:cNvPr id="3" name="矩形 2"/>
          <p:cNvSpPr/>
          <p:nvPr/>
        </p:nvSpPr>
        <p:spPr>
          <a:xfrm>
            <a:off x="405765" y="1108075"/>
            <a:ext cx="10661650" cy="5164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2400" dirty="0">
              <a:solidFill>
                <a:schemeClr val="tx1"/>
              </a:solidFill>
              <a:latin typeface="+mn-ea"/>
            </a:endParaRPr>
          </a:p>
          <a:p>
            <a:pPr marL="342900" indent="-342900">
              <a:lnSpc>
                <a:spcPct val="150000"/>
              </a:lnSpc>
              <a:buFont typeface="Arial" panose="020B0604020202090204" pitchFamily="34" charset="0"/>
              <a:buChar char="•"/>
            </a:pPr>
            <a:r>
              <a:rPr lang="zh-CN" altLang="en-US" sz="2400" dirty="0">
                <a:solidFill>
                  <a:schemeClr val="tx1"/>
                </a:solidFill>
                <a:latin typeface="+mn-ea"/>
              </a:rPr>
              <a:t>打造曼哈顿系统的线上部署流程</a:t>
            </a:r>
            <a:endParaRPr lang="zh-CN" altLang="en-US" sz="2400" dirty="0">
              <a:solidFill>
                <a:schemeClr val="tx1"/>
              </a:solidFill>
              <a:latin typeface="+mn-ea"/>
            </a:endParaRPr>
          </a:p>
          <a:p>
            <a:pPr>
              <a:lnSpc>
                <a:spcPct val="150000"/>
              </a:lnSpc>
            </a:pPr>
            <a:r>
              <a:rPr lang="zh-CN" altLang="en-US" sz="1600" dirty="0">
                <a:solidFill>
                  <a:schemeClr val="tx1"/>
                </a:solidFill>
                <a:latin typeface="+mn-ea"/>
              </a:rPr>
              <a:t>曼哈顿系统的整体上线过程在本地执行，打包也是在本地做。这样在流程中，每一个步骤都要重复人工操作，很大的增加了时间成本，且不能保证操作的准确性。对于 unit 或者 build 的结果，没有一个自动的反馈机制，需要人工 check 运行结果，最后部署也是人工登录服务器执行脚本，非常繁琐。</a:t>
            </a:r>
            <a:endParaRPr lang="zh-CN" altLang="en-US" sz="1600" dirty="0">
              <a:solidFill>
                <a:schemeClr val="tx1"/>
              </a:solidFill>
              <a:latin typeface="+mn-ea"/>
            </a:endParaRPr>
          </a:p>
          <a:p>
            <a:pPr>
              <a:lnSpc>
                <a:spcPct val="150000"/>
              </a:lnSpc>
            </a:pPr>
            <a:r>
              <a:rPr lang="zh-CN" altLang="en-US" sz="1600" dirty="0">
                <a:solidFill>
                  <a:schemeClr val="tx1"/>
                </a:solidFill>
                <a:latin typeface="+mn-ea"/>
              </a:rPr>
              <a:t>在 CI/CD 流程中，只有本地开发和提交代码仓库需要人工操作，其他步骤都是自动运行，是一个非常标准化的流程，减少了人工操作的风险，省去了重复性工作，增强了项目的可见性</a:t>
            </a:r>
            <a:endParaRPr lang="zh-CN" altLang="en-US" sz="2400" dirty="0">
              <a:solidFill>
                <a:schemeClr val="tx1"/>
              </a:solidFill>
              <a:latin typeface="+mn-ea"/>
            </a:endParaRPr>
          </a:p>
          <a:p>
            <a:pPr>
              <a:lnSpc>
                <a:spcPct val="150000"/>
              </a:lnSpc>
            </a:pPr>
            <a:r>
              <a:rPr lang="zh-CN" altLang="en-US" sz="1600" dirty="0">
                <a:solidFill>
                  <a:schemeClr val="tx1"/>
                </a:solidFill>
                <a:latin typeface="+mn-ea"/>
              </a:rPr>
              <a:t>http://confluence.inner.youdao.com/pages/viewpage.action?pageId=84613128</a:t>
            </a:r>
            <a:endParaRPr lang="zh-CN" altLang="en-US" sz="2400" dirty="0">
              <a:solidFill>
                <a:schemeClr val="tx1"/>
              </a:solidFill>
              <a:latin typeface="+mn-ea"/>
            </a:endParaRPr>
          </a:p>
          <a:p>
            <a:pPr>
              <a:lnSpc>
                <a:spcPct val="150000"/>
              </a:lnSpc>
            </a:pPr>
            <a:endParaRPr lang="zh-CN" altLang="en-US" sz="2400" dirty="0">
              <a:solidFill>
                <a:schemeClr val="tx1"/>
              </a:solidFill>
              <a:latin typeface="+mn-ea"/>
            </a:endParaRPr>
          </a:p>
          <a:p>
            <a:pPr marL="342900" indent="-342900">
              <a:lnSpc>
                <a:spcPct val="150000"/>
              </a:lnSpc>
              <a:buFont typeface="Arial" panose="020B0604020202090204" pitchFamily="34" charset="0"/>
              <a:buChar char="•"/>
            </a:pPr>
            <a:r>
              <a:rPr lang="zh-CN" altLang="en-US" sz="2400" dirty="0">
                <a:solidFill>
                  <a:schemeClr val="tx1"/>
                </a:solidFill>
                <a:latin typeface="+mn-ea"/>
              </a:rPr>
              <a:t>打造开箱即用的</a:t>
            </a:r>
            <a:r>
              <a:rPr lang="en-US" altLang="zh-CN" sz="2400" dirty="0">
                <a:solidFill>
                  <a:schemeClr val="tx1"/>
                </a:solidFill>
                <a:latin typeface="+mn-ea"/>
              </a:rPr>
              <a:t>CI</a:t>
            </a:r>
            <a:r>
              <a:rPr lang="zh-CN" altLang="en-US" sz="2400" dirty="0">
                <a:solidFill>
                  <a:schemeClr val="tx1"/>
                </a:solidFill>
                <a:latin typeface="+mn-ea"/>
              </a:rPr>
              <a:t>构建流程：</a:t>
            </a:r>
            <a:endParaRPr lang="zh-CN" altLang="en-US" sz="2400" dirty="0">
              <a:solidFill>
                <a:schemeClr val="tx1"/>
              </a:solidFill>
              <a:latin typeface="+mn-ea"/>
            </a:endParaRPr>
          </a:p>
          <a:p>
            <a:pPr>
              <a:lnSpc>
                <a:spcPct val="150000"/>
              </a:lnSpc>
            </a:pPr>
            <a:r>
              <a:rPr lang="zh-CN" altLang="en-US" sz="1600" dirty="0">
                <a:solidFill>
                  <a:schemeClr val="tx1"/>
                </a:solidFill>
                <a:latin typeface="+mn-ea"/>
              </a:rPr>
              <a:t>https://gitlab.corp.youdao.com/growthteam/sale/sale-sanfrancisco/-/blob/master/.gitlab-ci.yml</a:t>
            </a:r>
            <a:endParaRPr lang="zh-CN" altLang="en-US" sz="1800" dirty="0">
              <a:solidFill>
                <a:schemeClr val="tx1"/>
              </a:solidFill>
              <a:latin typeface="+mn-ea"/>
            </a:endParaRPr>
          </a:p>
          <a:p>
            <a:pPr>
              <a:lnSpc>
                <a:spcPct val="150000"/>
              </a:lnSpc>
            </a:pPr>
            <a:endParaRPr lang="zh-CN" altLang="en-US" sz="1800" dirty="0">
              <a:solidFill>
                <a:schemeClr val="tx1"/>
              </a:solidFill>
              <a:latin typeface="+mn-ea"/>
            </a:endParaRPr>
          </a:p>
          <a:p>
            <a:pPr>
              <a:lnSpc>
                <a:spcPct val="150000"/>
              </a:lnSpc>
            </a:pPr>
            <a:r>
              <a:rPr lang="zh-CN" altLang="en-US" sz="1800" dirty="0">
                <a:solidFill>
                  <a:schemeClr val="tx1"/>
                </a:solidFill>
                <a:latin typeface="+mn-ea"/>
              </a:rPr>
              <a:t>在构建新项目后</a:t>
            </a:r>
            <a:r>
              <a:rPr lang="en-US" altLang="zh-CN" sz="1800" dirty="0">
                <a:solidFill>
                  <a:schemeClr val="tx1"/>
                </a:solidFill>
                <a:latin typeface="+mn-ea"/>
              </a:rPr>
              <a:t>clone</a:t>
            </a:r>
            <a:r>
              <a:rPr lang="zh-CN" altLang="en-US" sz="1800" dirty="0">
                <a:solidFill>
                  <a:schemeClr val="tx1"/>
                </a:solidFill>
                <a:latin typeface="+mn-ea"/>
              </a:rPr>
              <a:t>当前</a:t>
            </a:r>
            <a:r>
              <a:rPr lang="en-US" altLang="zh-CN" sz="1800" dirty="0">
                <a:solidFill>
                  <a:schemeClr val="tx1"/>
                </a:solidFill>
                <a:latin typeface="+mn-ea"/>
              </a:rPr>
              <a:t>ci</a:t>
            </a:r>
            <a:r>
              <a:rPr lang="zh-CN" altLang="en-US" sz="1800" dirty="0">
                <a:solidFill>
                  <a:schemeClr val="tx1"/>
                </a:solidFill>
                <a:latin typeface="+mn-ea"/>
              </a:rPr>
              <a:t>脚本即可使用，已开展使用的项目增长团队中的</a:t>
            </a:r>
            <a:r>
              <a:rPr lang="en-US" altLang="zh-CN" sz="1800" dirty="0">
                <a:solidFill>
                  <a:schemeClr val="tx1"/>
                </a:solidFill>
                <a:latin typeface="+mn-ea"/>
              </a:rPr>
              <a:t>radar</a:t>
            </a:r>
            <a:r>
              <a:rPr lang="zh-CN" altLang="en-US" sz="1800" dirty="0">
                <a:solidFill>
                  <a:schemeClr val="tx1"/>
                </a:solidFill>
                <a:latin typeface="+mn-ea"/>
              </a:rPr>
              <a:t>，销转平台等项目。</a:t>
            </a:r>
            <a:endParaRPr lang="zh-CN" altLang="en-US" sz="1800" dirty="0">
              <a:solidFill>
                <a:schemeClr val="tx1"/>
              </a:solidFill>
              <a:latin typeface="+mn-ea"/>
            </a:endParaRPr>
          </a:p>
          <a:p>
            <a:pPr>
              <a:lnSpc>
                <a:spcPct val="150000"/>
              </a:lnSpc>
            </a:pPr>
            <a:endParaRPr lang="zh-CN" altLang="en-US" sz="1800" dirty="0">
              <a:solidFill>
                <a:schemeClr val="tx1"/>
              </a:solidFill>
              <a:latin typeface="+mn-ea"/>
            </a:endParaRPr>
          </a:p>
          <a:p>
            <a:pPr>
              <a:lnSpc>
                <a:spcPct val="150000"/>
              </a:lnSpc>
            </a:pPr>
            <a:endParaRPr lang="zh-CN" altLang="en-US" sz="1800" dirty="0">
              <a:solidFill>
                <a:schemeClr val="tx1"/>
              </a:solidFill>
              <a:latin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en-US" altLang="zh-CN" dirty="0"/>
              <a:t>4 </a:t>
            </a:r>
            <a:r>
              <a:rPr lang="zh-CN" altLang="en-US" dirty="0"/>
              <a:t>其他贡献</a:t>
            </a:r>
            <a:endParaRPr lang="zh-CN" altLang="en-US" dirty="0"/>
          </a:p>
        </p:txBody>
      </p:sp>
      <p:sp>
        <p:nvSpPr>
          <p:cNvPr id="2" name="矩形 1"/>
          <p:cNvSpPr/>
          <p:nvPr/>
        </p:nvSpPr>
        <p:spPr>
          <a:xfrm>
            <a:off x="405765" y="1704340"/>
            <a:ext cx="11299825" cy="331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r>
              <a:rPr lang="en-US" altLang="zh-CN" sz="2400" dirty="0">
                <a:solidFill>
                  <a:schemeClr val="tx1"/>
                </a:solidFill>
                <a:latin typeface="+mn-ea"/>
              </a:rPr>
              <a:t>创新与</a:t>
            </a:r>
            <a:r>
              <a:rPr lang="zh-CN" altLang="en-US" sz="2400" dirty="0">
                <a:solidFill>
                  <a:schemeClr val="tx1"/>
                </a:solidFill>
                <a:latin typeface="+mn-ea"/>
              </a:rPr>
              <a:t>分享</a:t>
            </a:r>
            <a:r>
              <a:rPr lang="en-US" altLang="zh-CN" sz="2400" dirty="0">
                <a:solidFill>
                  <a:schemeClr val="tx1"/>
                </a:solidFill>
                <a:latin typeface="+mn-ea"/>
              </a:rPr>
              <a:t>：在开发中，结合自己在工作中开发不称手的地方进行优化，针对手上的曼哈顿及质检系统进行性能及可阅读性方面的优化，并将优化的过程整理成文章《团队协作中，如何写出让同事赞不绝口的代码》《从源码中来，到业务中去，React性能优化终极指南》发布到内网KM中，并被编辑收录为精选读物，有道公众号也转载了文章。同时内部也和同组同学就我优化的心得做了分享。</a:t>
            </a:r>
            <a:endParaRPr lang="en-US" altLang="zh-CN" sz="2400" dirty="0">
              <a:solidFill>
                <a:schemeClr val="tx1"/>
              </a:solidFill>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5 </a:t>
            </a:r>
            <a:r>
              <a:rPr lang="zh-CN" altLang="en-US" dirty="0"/>
              <a:t>工作计划及个人发展计划</a:t>
            </a:r>
            <a:endParaRPr lang="zh-CN" altLang="en-US" dirty="0"/>
          </a:p>
        </p:txBody>
      </p:sp>
      <p:sp>
        <p:nvSpPr>
          <p:cNvPr id="6" name="内容占位符 5"/>
          <p:cNvSpPr>
            <a:spLocks noGrp="1"/>
          </p:cNvSpPr>
          <p:nvPr>
            <p:ph idx="1"/>
          </p:nvPr>
        </p:nvSpPr>
        <p:spPr/>
        <p:txBody>
          <a:bodyPr>
            <a:normAutofit fontScale="90000"/>
          </a:bodyPr>
          <a:lstStyle/>
          <a:p>
            <a:r>
              <a:rPr lang="zh-CN" altLang="en-US" sz="2000" dirty="0">
                <a:latin typeface="+mn-ea"/>
              </a:rPr>
              <a:t>工作计划</a:t>
            </a:r>
            <a:r>
              <a:rPr lang="en-US" altLang="zh-CN" sz="2000" dirty="0">
                <a:latin typeface="+mn-ea"/>
              </a:rPr>
              <a:t>:</a:t>
            </a:r>
            <a:endParaRPr lang="en-US" altLang="zh-CN" sz="2000" dirty="0">
              <a:latin typeface="+mn-ea"/>
            </a:endParaRPr>
          </a:p>
          <a:p>
            <a:pPr marL="0" lvl="1" indent="0" algn="just" eaLnBrk="1" hangingPunct="1">
              <a:spcAft>
                <a:spcPts val="0"/>
              </a:spcAft>
              <a:buNone/>
            </a:pPr>
            <a:endParaRPr lang="en-US" altLang="zh-CN" sz="2000" b="0" dirty="0">
              <a:latin typeface="+mn-ea"/>
            </a:endParaRPr>
          </a:p>
          <a:p>
            <a:pPr marL="342900" lvl="1" indent="-342900" algn="just" eaLnBrk="1" hangingPunct="1">
              <a:spcAft>
                <a:spcPts val="0"/>
              </a:spcAft>
              <a:buAutoNum type="arabicPeriod"/>
            </a:pPr>
            <a:r>
              <a:rPr lang="zh-CN" altLang="en-US" sz="2000" b="0" dirty="0">
                <a:latin typeface="+mn-ea"/>
              </a:rPr>
              <a:t>现阶段做好销转部分的本职工作，保证项目稳步推进，需求如期上线。</a:t>
            </a:r>
            <a:r>
              <a:rPr lang="zh-CN" altLang="en-US" sz="2000" dirty="0">
                <a:latin typeface="+mn-ea"/>
                <a:sym typeface="+mn-ea"/>
              </a:rPr>
              <a:t>尽快落实</a:t>
            </a:r>
            <a:r>
              <a:rPr lang="zh-CN" altLang="en-US" sz="2000" b="0" dirty="0">
                <a:latin typeface="+mn-ea"/>
              </a:rPr>
              <a:t>销售急切需要解决的需求</a:t>
            </a:r>
            <a:endParaRPr lang="en-US" altLang="zh-CN" sz="2000" b="0" dirty="0">
              <a:latin typeface="+mn-ea"/>
            </a:endParaRPr>
          </a:p>
          <a:p>
            <a:pPr marL="342900" lvl="1" indent="-342900" algn="just" eaLnBrk="1" hangingPunct="1">
              <a:spcAft>
                <a:spcPts val="0"/>
              </a:spcAft>
              <a:buAutoNum type="arabicPeriod"/>
            </a:pPr>
            <a:endParaRPr lang="en-US" altLang="zh-CN" sz="2000" b="0" dirty="0">
              <a:latin typeface="+mn-ea"/>
            </a:endParaRPr>
          </a:p>
          <a:p>
            <a:pPr marL="342900" lvl="1" indent="-342900" algn="just" eaLnBrk="1" hangingPunct="1">
              <a:spcAft>
                <a:spcPts val="0"/>
              </a:spcAft>
              <a:buAutoNum type="arabicPeriod"/>
            </a:pPr>
            <a:r>
              <a:rPr lang="zh-CN" altLang="en-US" sz="2000" b="0" dirty="0">
                <a:latin typeface="+mn-ea"/>
              </a:rPr>
              <a:t>销转部分稳定后，去辐射其他业务线，逐渐打通销转体系，通过</a:t>
            </a:r>
            <a:r>
              <a:rPr lang="zh-CN" altLang="en-US" sz="2000" b="1" dirty="0">
                <a:latin typeface="+mn-ea"/>
              </a:rPr>
              <a:t>曼哈顿</a:t>
            </a:r>
            <a:r>
              <a:rPr lang="zh-CN" altLang="en-US" sz="2000" b="0" dirty="0">
                <a:latin typeface="+mn-ea"/>
              </a:rPr>
              <a:t>和</a:t>
            </a:r>
            <a:r>
              <a:rPr lang="zh-CN" altLang="en-US" sz="2000" b="1" dirty="0">
                <a:latin typeface="+mn-ea"/>
              </a:rPr>
              <a:t>天枢</a:t>
            </a:r>
            <a:r>
              <a:rPr lang="zh-CN" altLang="en-US" sz="2000" b="0" dirty="0">
                <a:latin typeface="+mn-ea"/>
              </a:rPr>
              <a:t>的融合。结合新政下的销售模式，逐步适应并拓展新的业务线，用技术帮助销售们把工作变得更加高效与便利</a:t>
            </a:r>
            <a:endParaRPr lang="en-US" altLang="zh-CN" sz="2000" b="0" kern="1200" dirty="0">
              <a:latin typeface="+mn-ea"/>
            </a:endParaRPr>
          </a:p>
          <a:p>
            <a:pPr marL="0" indent="0" algn="just" eaLnBrk="1" hangingPunct="1">
              <a:spcAft>
                <a:spcPts val="0"/>
              </a:spcAft>
              <a:buNone/>
            </a:pPr>
            <a:endParaRPr lang="en-US" altLang="zh-CN" sz="2000" dirty="0">
              <a:latin typeface="+mn-ea"/>
            </a:endParaRPr>
          </a:p>
          <a:p>
            <a:r>
              <a:rPr lang="zh-CN" altLang="en-US" sz="2000" dirty="0">
                <a:latin typeface="+mn-ea"/>
              </a:rPr>
              <a:t>个人发展计划</a:t>
            </a:r>
            <a:r>
              <a:rPr lang="en-US" altLang="zh-CN" sz="2000" dirty="0">
                <a:latin typeface="+mn-ea"/>
              </a:rPr>
              <a:t>:</a:t>
            </a:r>
            <a:endParaRPr lang="en-US" altLang="zh-CN" sz="2000" dirty="0">
              <a:latin typeface="+mn-ea"/>
            </a:endParaRPr>
          </a:p>
          <a:p>
            <a:endParaRPr lang="en-US" altLang="zh-CN" sz="2000" dirty="0">
              <a:latin typeface="+mn-ea"/>
            </a:endParaRPr>
          </a:p>
          <a:p>
            <a:pPr marL="342900" lvl="1" indent="-342900" algn="just" eaLnBrk="1" hangingPunct="1">
              <a:spcAft>
                <a:spcPts val="0"/>
              </a:spcAft>
              <a:buAutoNum type="arabicPeriod"/>
            </a:pPr>
            <a:r>
              <a:rPr lang="en-US" altLang="zh-CN" sz="2000" dirty="0">
                <a:latin typeface="+mn-ea"/>
                <a:sym typeface="+mn-ea"/>
              </a:rPr>
              <a:t>结合</a:t>
            </a:r>
            <a:r>
              <a:rPr lang="zh-CN" altLang="en-US" sz="2000" dirty="0">
                <a:latin typeface="+mn-ea"/>
                <a:sym typeface="+mn-ea"/>
              </a:rPr>
              <a:t>之前</a:t>
            </a:r>
            <a:r>
              <a:rPr lang="en-US" altLang="zh-CN" sz="2000" dirty="0">
                <a:latin typeface="+mn-ea"/>
                <a:sym typeface="+mn-ea"/>
              </a:rPr>
              <a:t>分享过程中出现的问题进行复盘，</a:t>
            </a:r>
            <a:r>
              <a:rPr lang="zh-CN" altLang="en-US" sz="2000" dirty="0">
                <a:latin typeface="+mn-ea"/>
                <a:sym typeface="+mn-ea"/>
              </a:rPr>
              <a:t>提升</a:t>
            </a:r>
            <a:r>
              <a:rPr lang="en-US" altLang="zh-CN" sz="2000" dirty="0">
                <a:latin typeface="+mn-ea"/>
                <a:sym typeface="+mn-ea"/>
              </a:rPr>
              <a:t>语言表述</a:t>
            </a:r>
            <a:r>
              <a:rPr lang="zh-CN" altLang="en-US" sz="2000" dirty="0">
                <a:latin typeface="+mn-ea"/>
                <a:sym typeface="+mn-ea"/>
              </a:rPr>
              <a:t>能力</a:t>
            </a:r>
            <a:endParaRPr lang="en-US" altLang="zh-CN" sz="2000" b="0" dirty="0">
              <a:latin typeface="+mn-ea"/>
            </a:endParaRPr>
          </a:p>
          <a:p>
            <a:pPr marL="342900" lvl="1" indent="-342900" algn="just" eaLnBrk="1" hangingPunct="1">
              <a:spcAft>
                <a:spcPts val="0"/>
              </a:spcAft>
              <a:buAutoNum type="arabicPeriod"/>
            </a:pPr>
            <a:endParaRPr lang="en-US" altLang="zh-CN" sz="2000" b="0" dirty="0">
              <a:latin typeface="+mn-ea"/>
            </a:endParaRPr>
          </a:p>
          <a:p>
            <a:pPr marL="342900" lvl="1" indent="-342900" algn="just" eaLnBrk="1" hangingPunct="1">
              <a:spcAft>
                <a:spcPts val="0"/>
              </a:spcAft>
              <a:buAutoNum type="arabicPeriod"/>
            </a:pPr>
            <a:r>
              <a:rPr lang="en-US" altLang="zh-CN" sz="2000" dirty="0">
                <a:latin typeface="+mn-ea"/>
                <a:sym typeface="+mn-ea"/>
              </a:rPr>
              <a:t>团队协调及统筹能力</a:t>
            </a:r>
            <a:r>
              <a:rPr lang="zh-CN" altLang="en-US" sz="2000" dirty="0">
                <a:latin typeface="+mn-ea"/>
                <a:sym typeface="+mn-ea"/>
              </a:rPr>
              <a:t>提升</a:t>
            </a:r>
            <a:r>
              <a:rPr lang="en-US" altLang="zh-CN" sz="2000" dirty="0">
                <a:latin typeface="+mn-ea"/>
                <a:sym typeface="+mn-ea"/>
              </a:rPr>
              <a:t>：随着团队的壮大，同时业务的复杂程度也日趋增加。由于仅对曼哈顿业务线有</a:t>
            </a:r>
            <a:r>
              <a:rPr lang="zh-CN" altLang="en-US" sz="2000" dirty="0">
                <a:latin typeface="+mn-ea"/>
                <a:sym typeface="+mn-ea"/>
              </a:rPr>
              <a:t>部分</a:t>
            </a:r>
            <a:r>
              <a:rPr lang="en-US" altLang="zh-CN" sz="2000" dirty="0">
                <a:latin typeface="+mn-ea"/>
                <a:sym typeface="+mn-ea"/>
              </a:rPr>
              <a:t>了解，对</a:t>
            </a:r>
            <a:r>
              <a:rPr lang="zh-CN" altLang="en-US" sz="2000" dirty="0">
                <a:latin typeface="+mn-ea"/>
                <a:sym typeface="+mn-ea"/>
              </a:rPr>
              <a:t>增长</a:t>
            </a:r>
            <a:r>
              <a:rPr lang="en-US" altLang="zh-CN" sz="2000" dirty="0">
                <a:latin typeface="+mn-ea"/>
                <a:sym typeface="+mn-ea"/>
              </a:rPr>
              <a:t>其他业务线的内容仅停留在知晓技术栈的环节，争取在做好手头工作的前提下能够将个人的业务拓展到其他toC业务线，多与其他组别的同事一起交流问题，了解他们在开发具体业务时产生了哪些痛点与亟待解决的问题。同时能够对团队内的整体项目有更深入的了解并达到可以提供技术协助的程度</a:t>
            </a:r>
            <a:endParaRPr lang="en-US" altLang="zh-CN" sz="2000" dirty="0">
              <a:latin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 </a:t>
            </a:r>
            <a:r>
              <a:rPr lang="zh-CN" altLang="en-US" dirty="0"/>
              <a:t>基本信息</a:t>
            </a:r>
            <a:endParaRPr lang="zh-CN" altLang="en-US" dirty="0"/>
          </a:p>
        </p:txBody>
      </p:sp>
      <p:graphicFrame>
        <p:nvGraphicFramePr>
          <p:cNvPr id="6" name="表格 5"/>
          <p:cNvGraphicFramePr>
            <a:graphicFrameLocks noGrp="1"/>
          </p:cNvGraphicFramePr>
          <p:nvPr>
            <p:custDataLst>
              <p:tags r:id="rId1"/>
            </p:custDataLst>
          </p:nvPr>
        </p:nvGraphicFramePr>
        <p:xfrm>
          <a:off x="424923" y="1052735"/>
          <a:ext cx="11342155" cy="1783856"/>
        </p:xfrm>
        <a:graphic>
          <a:graphicData uri="http://schemas.openxmlformats.org/drawingml/2006/table">
            <a:tbl>
              <a:tblPr/>
              <a:tblGrid>
                <a:gridCol w="2113280"/>
                <a:gridCol w="2057913"/>
                <a:gridCol w="1695121"/>
                <a:gridCol w="2058034"/>
                <a:gridCol w="1851185"/>
                <a:gridCol w="1566622"/>
              </a:tblGrid>
              <a:tr h="514985">
                <a:tc gridSpan="6">
                  <a:txBody>
                    <a:bodyPr/>
                    <a:lstStyle/>
                    <a:p>
                      <a:pPr algn="ctr" fontAlgn="ctr"/>
                      <a:r>
                        <a:rPr lang="zh-CN" altLang="en-US" sz="2000" b="1" i="0" u="none" strike="noStrike" dirty="0">
                          <a:solidFill>
                            <a:srgbClr val="FFFFFF"/>
                          </a:solidFill>
                          <a:latin typeface="微软雅黑" panose="020B0503020204020204" pitchFamily="34" charset="-122"/>
                          <a:ea typeface="微软雅黑" panose="020B0503020204020204" pitchFamily="34" charset="-122"/>
                        </a:rPr>
                        <a:t>基本信息</a:t>
                      </a:r>
                      <a:endParaRPr lang="zh-CN" altLang="en-US" sz="2000" b="1" i="0" u="none" strike="noStrike" dirty="0">
                        <a:solidFill>
                          <a:srgbClr val="FFFFFF"/>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hMerge="1">
                  <a:tcPr/>
                </a:tc>
                <a:tc hMerge="1">
                  <a:tcPr/>
                </a:tc>
                <a:tc hMerge="1">
                  <a:tcPr/>
                </a:tc>
                <a:tc hMerge="1">
                  <a:tcPr/>
                </a:tc>
                <a:tc hMerge="1">
                  <a:tcPr/>
                </a:tc>
              </a:tr>
              <a:tr h="422897">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姓      名</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安增平</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工      号</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en-US" altLang="zh-CN" sz="2000" b="0" i="0" u="none" strike="noStrike" dirty="0">
                          <a:solidFill>
                            <a:srgbClr val="000000"/>
                          </a:solidFill>
                          <a:latin typeface="微软雅黑" panose="020B0503020204020204" pitchFamily="34" charset="-122"/>
                          <a:ea typeface="微软雅黑" panose="020B0503020204020204" pitchFamily="34" charset="-122"/>
                        </a:rPr>
                        <a:t>B20924</a:t>
                      </a:r>
                      <a:endParaRPr lang="en-US" altLang="zh-CN"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岗位</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前端工程师</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2897">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一级部门</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有道事业群</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二级部门</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有道精品课产品部</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三级部门</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研发组</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2897">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入职时间</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en-US" altLang="zh-CN" sz="2000" b="0" i="0" u="none" strike="noStrike" dirty="0">
                          <a:solidFill>
                            <a:srgbClr val="000000"/>
                          </a:solidFill>
                          <a:latin typeface="微软雅黑" panose="020B0503020204020204" pitchFamily="34" charset="-122"/>
                          <a:ea typeface="微软雅黑" panose="020B0503020204020204" pitchFamily="34" charset="-122"/>
                        </a:rPr>
                        <a:t>2021.2.20</a:t>
                      </a:r>
                      <a:endParaRPr lang="en-US" altLang="zh-CN"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zh-CN" altLang="en-US" sz="2000">
                          <a:solidFill>
                            <a:srgbClr val="000000"/>
                          </a:solidFill>
                          <a:latin typeface="微软雅黑" panose="020B0503020204020204" pitchFamily="34" charset="-122"/>
                          <a:ea typeface="微软雅黑" panose="020B0503020204020204" pitchFamily="34" charset="-122"/>
                          <a:sym typeface="+mn-ea"/>
                        </a:rPr>
                        <a:t>直接主管</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代启蒙</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US" altLang="zh-CN" sz="2000">
                          <a:solidFill>
                            <a:srgbClr val="000000"/>
                          </a:solidFill>
                          <a:latin typeface="微软雅黑" panose="020B0503020204020204" pitchFamily="34" charset="-122"/>
                          <a:ea typeface="微软雅黑" panose="020B0503020204020204" pitchFamily="34" charset="-122"/>
                          <a:sym typeface="+mn-ea"/>
                        </a:rPr>
                        <a:t>mentor</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zh-CN" altLang="en-US" sz="2000" b="0" i="0" u="none" strike="noStrike" dirty="0">
                          <a:solidFill>
                            <a:srgbClr val="000000"/>
                          </a:solidFill>
                          <a:latin typeface="微软雅黑" panose="020B0503020204020204" pitchFamily="34" charset="-122"/>
                          <a:ea typeface="微软雅黑" panose="020B0503020204020204" pitchFamily="34" charset="-122"/>
                        </a:rPr>
                        <a:t>代启蒙</a:t>
                      </a:r>
                      <a:endParaRPr lang="zh-CN" altLang="en-US" sz="2000" b="0" i="0" u="none" strike="noStrike" dirty="0">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5" name="表格 4"/>
          <p:cNvGraphicFramePr>
            <a:graphicFrameLocks noGrp="1"/>
          </p:cNvGraphicFramePr>
          <p:nvPr>
            <p:custDataLst>
              <p:tags r:id="rId2"/>
            </p:custDataLst>
          </p:nvPr>
        </p:nvGraphicFramePr>
        <p:xfrm>
          <a:off x="424922" y="3143662"/>
          <a:ext cx="11342156" cy="2942963"/>
        </p:xfrm>
        <a:graphic>
          <a:graphicData uri="http://schemas.openxmlformats.org/drawingml/2006/table">
            <a:tbl>
              <a:tblPr/>
              <a:tblGrid>
                <a:gridCol w="2114873"/>
                <a:gridCol w="5806706"/>
                <a:gridCol w="3420577"/>
              </a:tblGrid>
              <a:tr h="699215">
                <a:tc gridSpan="3">
                  <a:txBody>
                    <a:bodyPr/>
                    <a:lstStyle/>
                    <a:p>
                      <a:pPr algn="ctr" fontAlgn="ctr"/>
                      <a:r>
                        <a:rPr lang="zh-CN" altLang="en-US" sz="2000" b="1" i="0" u="none" strike="noStrike" dirty="0">
                          <a:solidFill>
                            <a:srgbClr val="FFFFFF"/>
                          </a:solidFill>
                          <a:latin typeface="微软雅黑" panose="020B0503020204020204" pitchFamily="34" charset="-122"/>
                          <a:ea typeface="微软雅黑" panose="020B0503020204020204" pitchFamily="34" charset="-122"/>
                        </a:rPr>
                        <a:t>教育背景</a:t>
                      </a:r>
                      <a:r>
                        <a:rPr lang="en-US" altLang="zh-CN" sz="2000" b="1" i="0" u="none" strike="noStrike" dirty="0">
                          <a:solidFill>
                            <a:srgbClr val="FFFFFF"/>
                          </a:solidFill>
                          <a:latin typeface="微软雅黑" panose="020B0503020204020204" pitchFamily="34" charset="-122"/>
                          <a:ea typeface="微软雅黑" panose="020B0503020204020204" pitchFamily="34" charset="-122"/>
                        </a:rPr>
                        <a:t>/</a:t>
                      </a:r>
                      <a:r>
                        <a:rPr lang="zh-CN" altLang="en-US" sz="2000" b="1" i="0" u="none" strike="noStrike" dirty="0">
                          <a:solidFill>
                            <a:srgbClr val="FFFFFF"/>
                          </a:solidFill>
                          <a:latin typeface="微软雅黑" panose="020B0503020204020204" pitchFamily="34" charset="-122"/>
                          <a:ea typeface="微软雅黑" panose="020B0503020204020204" pitchFamily="34" charset="-122"/>
                        </a:rPr>
                        <a:t>实习经历</a:t>
                      </a:r>
                      <a:endParaRPr lang="zh-CN" altLang="en-US" sz="2000" b="1" i="0" u="none" strike="noStrike" dirty="0">
                        <a:solidFill>
                          <a:srgbClr val="FFFFFF"/>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hMerge="1">
                  <a:tcPr/>
                </a:tc>
                <a:tc hMerge="1">
                  <a:tcPr/>
                </a:tc>
              </a:tr>
              <a:tr h="521802">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起止年月</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公司</a:t>
                      </a:r>
                      <a:r>
                        <a:rPr lang="en-US" altLang="zh-CN" sz="2000" b="0" i="0" u="none" strike="noStrike">
                          <a:solidFill>
                            <a:srgbClr val="000000"/>
                          </a:solidFill>
                          <a:latin typeface="微软雅黑" panose="020B0503020204020204" pitchFamily="34" charset="-122"/>
                          <a:ea typeface="微软雅黑" panose="020B0503020204020204" pitchFamily="34" charset="-122"/>
                        </a:rPr>
                        <a:t>/</a:t>
                      </a:r>
                      <a:r>
                        <a:rPr lang="zh-CN" altLang="en-US" sz="2000" b="0" i="0" u="none" strike="noStrike">
                          <a:solidFill>
                            <a:srgbClr val="000000"/>
                          </a:solidFill>
                          <a:latin typeface="微软雅黑" panose="020B0503020204020204" pitchFamily="34" charset="-122"/>
                          <a:ea typeface="微软雅黑" panose="020B0503020204020204" pitchFamily="34" charset="-122"/>
                        </a:rPr>
                        <a:t>部门</a:t>
                      </a:r>
                      <a:r>
                        <a:rPr lang="en-US" altLang="zh-CN" sz="2000" b="0" i="0" u="none" strike="noStrike">
                          <a:solidFill>
                            <a:srgbClr val="000000"/>
                          </a:solidFill>
                          <a:latin typeface="微软雅黑" panose="020B0503020204020204" pitchFamily="34" charset="-122"/>
                          <a:ea typeface="微软雅黑" panose="020B0503020204020204" pitchFamily="34" charset="-122"/>
                        </a:rPr>
                        <a:t>/</a:t>
                      </a:r>
                      <a:r>
                        <a:rPr lang="zh-CN" altLang="en-US" sz="2000" b="0" i="0" u="none" strike="noStrike">
                          <a:solidFill>
                            <a:srgbClr val="000000"/>
                          </a:solidFill>
                          <a:latin typeface="微软雅黑" panose="020B0503020204020204" pitchFamily="34" charset="-122"/>
                          <a:ea typeface="微软雅黑" panose="020B0503020204020204" pitchFamily="34" charset="-122"/>
                        </a:rPr>
                        <a:t>学校</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担任职位</a:t>
                      </a:r>
                      <a:r>
                        <a:rPr lang="en-US" altLang="zh-CN" sz="2000" b="0" i="0" u="none" strike="noStrike">
                          <a:solidFill>
                            <a:srgbClr val="000000"/>
                          </a:solidFill>
                          <a:latin typeface="微软雅黑" panose="020B0503020204020204" pitchFamily="34" charset="-122"/>
                          <a:ea typeface="微软雅黑" panose="020B0503020204020204" pitchFamily="34" charset="-122"/>
                        </a:rPr>
                        <a:t>/</a:t>
                      </a:r>
                      <a:r>
                        <a:rPr lang="zh-CN" altLang="en-US" sz="2000" b="0" i="0" u="none" strike="noStrike">
                          <a:solidFill>
                            <a:srgbClr val="000000"/>
                          </a:solidFill>
                          <a:latin typeface="微软雅黑" panose="020B0503020204020204" pitchFamily="34" charset="-122"/>
                          <a:ea typeface="微软雅黑" panose="020B0503020204020204" pitchFamily="34" charset="-122"/>
                        </a:rPr>
                        <a:t>专业</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r>
              <a:tr h="573982">
                <a:tc>
                  <a:txBody>
                    <a:bodyPr/>
                    <a:lstStyle/>
                    <a:p>
                      <a:pPr algn="l"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　</a:t>
                      </a:r>
                      <a:r>
                        <a:rPr lang="en-US" altLang="zh-CN" sz="2000" b="0" i="0" u="none" strike="noStrike">
                          <a:solidFill>
                            <a:srgbClr val="000000"/>
                          </a:solidFill>
                          <a:latin typeface="微软雅黑" panose="020B0503020204020204" pitchFamily="34" charset="-122"/>
                          <a:ea typeface="微软雅黑" panose="020B0503020204020204" pitchFamily="34" charset="-122"/>
                        </a:rPr>
                        <a:t>2018.7-2019.10</a:t>
                      </a:r>
                      <a:endParaRPr lang="en-US" altLang="zh-CN"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中国电子科技集团　</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全栈工程师　</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3982">
                <a:tc>
                  <a:txBody>
                    <a:bodyPr/>
                    <a:lstStyle/>
                    <a:p>
                      <a:pPr algn="l"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　</a:t>
                      </a:r>
                      <a:r>
                        <a:rPr lang="en-US" altLang="zh-CN" sz="2000" b="0" i="0" u="none" strike="noStrike">
                          <a:solidFill>
                            <a:srgbClr val="000000"/>
                          </a:solidFill>
                          <a:latin typeface="微软雅黑" panose="020B0503020204020204" pitchFamily="34" charset="-122"/>
                          <a:ea typeface="微软雅黑" panose="020B0503020204020204" pitchFamily="34" charset="-122"/>
                        </a:rPr>
                        <a:t>2019.10-2021.2</a:t>
                      </a:r>
                      <a:endParaRPr lang="en-US" altLang="zh-CN"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0" i="0" u="none" strike="noStrike">
                          <a:solidFill>
                            <a:srgbClr val="000000"/>
                          </a:solidFill>
                          <a:latin typeface="微软雅黑" panose="020B0503020204020204" pitchFamily="34" charset="-122"/>
                          <a:ea typeface="微软雅黑" panose="020B0503020204020204" pitchFamily="34" charset="-122"/>
                        </a:rPr>
                        <a:t>momenta-</a:t>
                      </a:r>
                      <a:r>
                        <a:rPr lang="zh-CN" altLang="en-US" sz="2000" b="0" i="0" u="none" strike="noStrike">
                          <a:solidFill>
                            <a:srgbClr val="000000"/>
                          </a:solidFill>
                          <a:latin typeface="微软雅黑" panose="020B0503020204020204" pitchFamily="34" charset="-122"/>
                          <a:ea typeface="微软雅黑" panose="020B0503020204020204" pitchFamily="34" charset="-122"/>
                        </a:rPr>
                        <a:t>闭环自动化　</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自动驾驶前中台开发工程师　</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3982">
                <a:tc>
                  <a:txBody>
                    <a:bodyPr/>
                    <a:lstStyle/>
                    <a:p>
                      <a:pPr algn="l"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　</a:t>
                      </a:r>
                      <a:r>
                        <a:rPr lang="en-US" altLang="zh-CN" sz="2000" b="0" i="0" u="none" strike="noStrike">
                          <a:solidFill>
                            <a:srgbClr val="000000"/>
                          </a:solidFill>
                          <a:latin typeface="微软雅黑" panose="020B0503020204020204" pitchFamily="34" charset="-122"/>
                          <a:ea typeface="微软雅黑" panose="020B0503020204020204" pitchFamily="34" charset="-122"/>
                        </a:rPr>
                        <a:t>2021.2-</a:t>
                      </a:r>
                      <a:r>
                        <a:rPr lang="zh-CN" altLang="en-US" sz="2000" b="0" i="0" u="none" strike="noStrike">
                          <a:solidFill>
                            <a:srgbClr val="000000"/>
                          </a:solidFill>
                          <a:latin typeface="微软雅黑" panose="020B0503020204020204" pitchFamily="34" charset="-122"/>
                          <a:ea typeface="微软雅黑" panose="020B0503020204020204" pitchFamily="34" charset="-122"/>
                        </a:rPr>
                        <a:t>至今</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网易有道　</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0" i="0" u="none" strike="noStrike">
                          <a:solidFill>
                            <a:srgbClr val="000000"/>
                          </a:solidFill>
                          <a:latin typeface="微软雅黑" panose="020B0503020204020204" pitchFamily="34" charset="-122"/>
                          <a:ea typeface="微软雅黑" panose="020B0503020204020204" pitchFamily="34" charset="-122"/>
                        </a:rPr>
                        <a:t>高级前端开发工程师　</a:t>
                      </a:r>
                      <a:endParaRPr lang="zh-CN" altLang="en-US" sz="2000" b="0" i="0" u="none" strike="noStrike">
                        <a:solidFill>
                          <a:srgbClr val="000000"/>
                        </a:solidFill>
                        <a:latin typeface="微软雅黑" panose="020B0503020204020204" pitchFamily="34" charset="-122"/>
                        <a:ea typeface="微软雅黑" panose="020B0503020204020204" pitchFamily="34"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2 </a:t>
            </a:r>
            <a:r>
              <a:rPr lang="zh-CN" altLang="en-US" dirty="0"/>
              <a:t>试用期间工作业绩（重点详细讲解）</a:t>
            </a:r>
            <a:endParaRPr lang="zh-CN" altLang="en-US" dirty="0"/>
          </a:p>
        </p:txBody>
      </p:sp>
      <p:sp>
        <p:nvSpPr>
          <p:cNvPr id="2" name="矩形 1"/>
          <p:cNvSpPr/>
          <p:nvPr/>
        </p:nvSpPr>
        <p:spPr>
          <a:xfrm>
            <a:off x="405130" y="1022985"/>
            <a:ext cx="10661650" cy="542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2400" dirty="0">
                <a:solidFill>
                  <a:schemeClr val="tx1"/>
                </a:solidFill>
                <a:latin typeface="+mn-ea"/>
              </a:rPr>
              <a:t>销转系统工作台：整合销售关注资源，提升一线工作效率</a:t>
            </a:r>
            <a:endParaRPr lang="zh-CN" altLang="en-US" sz="2400" dirty="0">
              <a:solidFill>
                <a:schemeClr val="tx1"/>
              </a:solidFill>
              <a:latin typeface="+mn-ea"/>
            </a:endParaRPr>
          </a:p>
        </p:txBody>
      </p:sp>
      <p:sp>
        <p:nvSpPr>
          <p:cNvPr id="6" name="矩形 5"/>
          <p:cNvSpPr/>
          <p:nvPr/>
        </p:nvSpPr>
        <p:spPr>
          <a:xfrm>
            <a:off x="8174990" y="1939290"/>
            <a:ext cx="3818890" cy="4023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l">
              <a:lnSpc>
                <a:spcPct val="150000"/>
              </a:lnSpc>
              <a:buFont typeface="Arial" panose="020B0604020202090204" pitchFamily="34" charset="0"/>
              <a:buChar char="•"/>
            </a:pPr>
            <a:r>
              <a:rPr lang="en-US" altLang="zh-CN" sz="2000" dirty="0">
                <a:solidFill>
                  <a:schemeClr val="tx1"/>
                </a:solidFill>
                <a:latin typeface="+mn-ea"/>
              </a:rPr>
              <a:t>cc</a:t>
            </a:r>
            <a:r>
              <a:rPr lang="zh-CN" altLang="en-US" sz="2000" dirty="0">
                <a:solidFill>
                  <a:schemeClr val="tx1"/>
                </a:solidFill>
                <a:latin typeface="+mn-ea"/>
              </a:rPr>
              <a:t>工作台整体开发：将销售关注的内容集中展示</a:t>
            </a: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r>
              <a:rPr lang="zh-CN" altLang="en-US" sz="1400" dirty="0">
                <a:solidFill>
                  <a:schemeClr val="tx1"/>
                </a:solidFill>
                <a:latin typeface="+mn-ea"/>
              </a:rPr>
              <a:t>针对前期前往</a:t>
            </a:r>
            <a:r>
              <a:rPr lang="zh-CN" altLang="en-US" sz="1400" b="1" dirty="0">
                <a:solidFill>
                  <a:schemeClr val="tx1"/>
                </a:solidFill>
                <a:latin typeface="+mn-ea"/>
              </a:rPr>
              <a:t>西安基地</a:t>
            </a:r>
            <a:r>
              <a:rPr lang="zh-CN" altLang="en-US" sz="1400" dirty="0">
                <a:solidFill>
                  <a:schemeClr val="tx1"/>
                </a:solidFill>
                <a:latin typeface="+mn-ea"/>
              </a:rPr>
              <a:t>进行调研后发现的优化点进行整合，未销售打造一套适合他们的专用工具</a:t>
            </a:r>
            <a:endParaRPr lang="zh-CN" altLang="en-US" sz="14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r>
              <a:rPr lang="zh-CN" altLang="en-US" sz="1400" dirty="0">
                <a:solidFill>
                  <a:schemeClr val="tx1"/>
                </a:solidFill>
                <a:latin typeface="+mn-ea"/>
              </a:rPr>
              <a:t>在业务上</a:t>
            </a:r>
            <a:r>
              <a:rPr lang="zh-CN" altLang="en-US" sz="1400" b="1" dirty="0">
                <a:solidFill>
                  <a:schemeClr val="tx1"/>
                </a:solidFill>
                <a:latin typeface="+mn-ea"/>
              </a:rPr>
              <a:t>聚合</a:t>
            </a:r>
            <a:r>
              <a:rPr lang="zh-CN" altLang="en-US" sz="1400" dirty="0">
                <a:solidFill>
                  <a:schemeClr val="tx1"/>
                </a:solidFill>
                <a:latin typeface="+mn-ea"/>
              </a:rPr>
              <a:t>一线关注信息，提升销售工作效率</a:t>
            </a:r>
            <a:endParaRPr lang="zh-CN" altLang="en-US" sz="14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1400" dirty="0">
              <a:solidFill>
                <a:schemeClr val="tx1"/>
              </a:solidFill>
              <a:latin typeface="+mn-ea"/>
            </a:endParaRPr>
          </a:p>
          <a:p>
            <a:pPr marL="342900" indent="-342900" algn="l">
              <a:lnSpc>
                <a:spcPct val="150000"/>
              </a:lnSpc>
              <a:buFont typeface="Arial" panose="020B0604020202090204" pitchFamily="34" charset="0"/>
              <a:buChar char="•"/>
            </a:pPr>
            <a:r>
              <a:rPr lang="zh-CN" altLang="en-US" sz="1400" dirty="0">
                <a:solidFill>
                  <a:schemeClr val="tx1"/>
                </a:solidFill>
                <a:latin typeface="+mn-ea"/>
              </a:rPr>
              <a:t>在技术上通过聚合接口，联动表单操作数据，通过系统集成方法整合各项功能点，同时支持海量数据懒加载。实时展示跟课学生上课监控，用户画像补充等功能</a:t>
            </a:r>
            <a:endParaRPr lang="zh-CN" altLang="en-US" sz="1400" dirty="0">
              <a:solidFill>
                <a:schemeClr val="tx1"/>
              </a:solidFill>
              <a:latin typeface="+mn-ea"/>
            </a:endParaRPr>
          </a:p>
        </p:txBody>
      </p:sp>
      <p:pic>
        <p:nvPicPr>
          <p:cNvPr id="7" name="图片 6" descr="gongzuot"/>
          <p:cNvPicPr>
            <a:picLocks noChangeAspect="1"/>
          </p:cNvPicPr>
          <p:nvPr/>
        </p:nvPicPr>
        <p:blipFill>
          <a:blip r:embed="rId1"/>
          <a:stretch>
            <a:fillRect/>
          </a:stretch>
        </p:blipFill>
        <p:spPr>
          <a:xfrm>
            <a:off x="205740" y="1617980"/>
            <a:ext cx="7825740" cy="46653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2 </a:t>
            </a:r>
            <a:r>
              <a:rPr lang="zh-CN" altLang="en-US" dirty="0"/>
              <a:t>试用期间工作业绩（重点详细讲解）</a:t>
            </a:r>
            <a:endParaRPr lang="zh-CN" altLang="en-US" dirty="0"/>
          </a:p>
        </p:txBody>
      </p:sp>
      <p:sp>
        <p:nvSpPr>
          <p:cNvPr id="2" name="矩形 1"/>
          <p:cNvSpPr/>
          <p:nvPr/>
        </p:nvSpPr>
        <p:spPr>
          <a:xfrm>
            <a:off x="405130" y="1094740"/>
            <a:ext cx="10661650" cy="542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2400" dirty="0">
                <a:solidFill>
                  <a:schemeClr val="tx1"/>
                </a:solidFill>
                <a:latin typeface="+mn-ea"/>
              </a:rPr>
              <a:t>销转系统订单池：针对销售个人的业绩展示，整合全量订单信息</a:t>
            </a:r>
            <a:endParaRPr lang="zh-CN" altLang="en-US" sz="2400" dirty="0">
              <a:solidFill>
                <a:schemeClr val="tx1"/>
              </a:solidFill>
              <a:latin typeface="+mn-ea"/>
            </a:endParaRPr>
          </a:p>
        </p:txBody>
      </p:sp>
      <p:pic>
        <p:nvPicPr>
          <p:cNvPr id="3" name="图片 2" descr="订单池"/>
          <p:cNvPicPr>
            <a:picLocks noChangeAspect="1"/>
          </p:cNvPicPr>
          <p:nvPr/>
        </p:nvPicPr>
        <p:blipFill>
          <a:blip r:embed="rId1"/>
          <a:stretch>
            <a:fillRect/>
          </a:stretch>
        </p:blipFill>
        <p:spPr>
          <a:xfrm>
            <a:off x="551180" y="1861185"/>
            <a:ext cx="7324725" cy="4345940"/>
          </a:xfrm>
          <a:prstGeom prst="rect">
            <a:avLst/>
          </a:prstGeom>
        </p:spPr>
      </p:pic>
      <p:sp>
        <p:nvSpPr>
          <p:cNvPr id="6" name="矩形 5"/>
          <p:cNvSpPr/>
          <p:nvPr/>
        </p:nvSpPr>
        <p:spPr>
          <a:xfrm>
            <a:off x="8274685" y="1739265"/>
            <a:ext cx="3818890" cy="4023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l">
              <a:lnSpc>
                <a:spcPct val="150000"/>
              </a:lnSpc>
              <a:buFont typeface="Arial" panose="020B0604020202090204" pitchFamily="34" charset="0"/>
              <a:buChar char="•"/>
            </a:pPr>
            <a:r>
              <a:rPr lang="zh-CN" altLang="en-US" sz="2400" dirty="0">
                <a:solidFill>
                  <a:schemeClr val="tx1"/>
                </a:solidFill>
                <a:latin typeface="+mn-ea"/>
              </a:rPr>
              <a:t>订单池开发：辅助销售一目了然查看自己的销售情况。</a:t>
            </a: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r>
              <a:rPr lang="zh-CN" altLang="en-US" sz="1600" dirty="0">
                <a:solidFill>
                  <a:schemeClr val="tx1"/>
                </a:solidFill>
                <a:latin typeface="+mn-ea"/>
              </a:rPr>
              <a:t>在业务上能够对一线的员工起到激励作用，适时调整销售战略</a:t>
            </a:r>
            <a:endParaRPr lang="zh-CN" altLang="en-US" sz="16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1600" dirty="0">
              <a:solidFill>
                <a:schemeClr val="tx1"/>
              </a:solidFill>
              <a:latin typeface="+mn-ea"/>
            </a:endParaRPr>
          </a:p>
          <a:p>
            <a:pPr marL="342900" indent="-342900" algn="l">
              <a:lnSpc>
                <a:spcPct val="150000"/>
              </a:lnSpc>
              <a:buFont typeface="Arial" panose="020B0604020202090204" pitchFamily="34" charset="0"/>
              <a:buChar char="•"/>
            </a:pPr>
            <a:r>
              <a:rPr lang="zh-CN" altLang="en-US" sz="1600" dirty="0">
                <a:solidFill>
                  <a:schemeClr val="tx1"/>
                </a:solidFill>
                <a:latin typeface="+mn-ea"/>
              </a:rPr>
              <a:t>在技术上归类了查询筛选条件。将销转系统打造成为功能更全面，更智能的销售辅助平台。</a:t>
            </a:r>
            <a:endParaRPr lang="zh-CN" altLang="en-US" sz="1600" dirty="0">
              <a:solidFill>
                <a:schemeClr val="tx1"/>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2 </a:t>
            </a:r>
            <a:r>
              <a:rPr lang="zh-CN" altLang="en-US" dirty="0"/>
              <a:t>试用期间工作业绩（重点详细讲解）</a:t>
            </a:r>
            <a:endParaRPr lang="zh-CN" altLang="en-US" dirty="0"/>
          </a:p>
        </p:txBody>
      </p:sp>
      <p:sp>
        <p:nvSpPr>
          <p:cNvPr id="2" name="矩形 1"/>
          <p:cNvSpPr/>
          <p:nvPr/>
        </p:nvSpPr>
        <p:spPr>
          <a:xfrm>
            <a:off x="405130" y="1022985"/>
            <a:ext cx="10661650" cy="542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2400" dirty="0">
                <a:solidFill>
                  <a:schemeClr val="tx1"/>
                </a:solidFill>
                <a:latin typeface="+mn-ea"/>
              </a:rPr>
              <a:t>销转系统转介绍：为老转新提供途径，拓展新的用户增长点</a:t>
            </a:r>
            <a:endParaRPr lang="zh-CN" altLang="en-US" sz="2400" dirty="0">
              <a:solidFill>
                <a:schemeClr val="tx1"/>
              </a:solidFill>
              <a:latin typeface="+mn-ea"/>
            </a:endParaRPr>
          </a:p>
        </p:txBody>
      </p:sp>
      <p:sp>
        <p:nvSpPr>
          <p:cNvPr id="6" name="矩形 5"/>
          <p:cNvSpPr/>
          <p:nvPr/>
        </p:nvSpPr>
        <p:spPr>
          <a:xfrm>
            <a:off x="8059420" y="1954530"/>
            <a:ext cx="3818890" cy="4023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l">
              <a:lnSpc>
                <a:spcPct val="150000"/>
              </a:lnSpc>
              <a:buFont typeface="Arial" panose="020B0604020202090204" pitchFamily="34" charset="0"/>
              <a:buChar char="•"/>
            </a:pPr>
            <a:r>
              <a:rPr lang="zh-CN" altLang="en-US" sz="2000" dirty="0">
                <a:solidFill>
                  <a:schemeClr val="tx1"/>
                </a:solidFill>
                <a:latin typeface="+mn-ea"/>
              </a:rPr>
              <a:t>转介绍整体开发：开辟拓展老客户带新客户买课的途径。</a:t>
            </a: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r>
              <a:rPr lang="zh-CN" altLang="en-US" sz="2000" dirty="0">
                <a:solidFill>
                  <a:schemeClr val="tx1"/>
                </a:solidFill>
                <a:latin typeface="+mn-ea"/>
              </a:rPr>
              <a:t>随着扩展用户的成本提升，在业务上能降低拓客成本，同时开启拓客新大陆</a:t>
            </a: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r>
              <a:rPr lang="zh-CN" altLang="en-US" sz="2000" dirty="0">
                <a:solidFill>
                  <a:schemeClr val="tx1"/>
                </a:solidFill>
                <a:latin typeface="+mn-ea"/>
              </a:rPr>
              <a:t>在技术上提供海报生成，转介绍记录查询等多种功能，为销售拓客提供便捷途径。</a:t>
            </a:r>
            <a:endParaRPr lang="zh-CN" altLang="en-US" sz="2000" dirty="0">
              <a:solidFill>
                <a:schemeClr val="tx1"/>
              </a:solidFill>
              <a:latin typeface="+mn-ea"/>
            </a:endParaRPr>
          </a:p>
        </p:txBody>
      </p:sp>
      <p:pic>
        <p:nvPicPr>
          <p:cNvPr id="4" name="图片 3" descr="转介绍"/>
          <p:cNvPicPr>
            <a:picLocks noChangeAspect="1"/>
          </p:cNvPicPr>
          <p:nvPr/>
        </p:nvPicPr>
        <p:blipFill>
          <a:blip r:embed="rId1"/>
          <a:stretch>
            <a:fillRect/>
          </a:stretch>
        </p:blipFill>
        <p:spPr>
          <a:xfrm>
            <a:off x="548640" y="1565910"/>
            <a:ext cx="7050405" cy="4730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2 </a:t>
            </a:r>
            <a:r>
              <a:rPr lang="zh-CN" altLang="en-US" dirty="0"/>
              <a:t>试用期间工作业绩（重点详细讲解）</a:t>
            </a:r>
            <a:endParaRPr lang="zh-CN" altLang="en-US" dirty="0"/>
          </a:p>
        </p:txBody>
      </p:sp>
      <p:sp>
        <p:nvSpPr>
          <p:cNvPr id="2" name="矩形 1"/>
          <p:cNvSpPr/>
          <p:nvPr/>
        </p:nvSpPr>
        <p:spPr>
          <a:xfrm>
            <a:off x="405130" y="1022985"/>
            <a:ext cx="10661650" cy="542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2400" dirty="0">
                <a:solidFill>
                  <a:schemeClr val="tx1"/>
                </a:solidFill>
                <a:latin typeface="+mn-ea"/>
              </a:rPr>
              <a:t>销转系统代下单：为不便支付的用户提供买课便利</a:t>
            </a:r>
            <a:endParaRPr lang="zh-CN" altLang="en-US" sz="2400" dirty="0">
              <a:solidFill>
                <a:schemeClr val="tx1"/>
              </a:solidFill>
              <a:latin typeface="+mn-ea"/>
            </a:endParaRPr>
          </a:p>
        </p:txBody>
      </p:sp>
      <p:sp>
        <p:nvSpPr>
          <p:cNvPr id="6" name="矩形 5"/>
          <p:cNvSpPr/>
          <p:nvPr/>
        </p:nvSpPr>
        <p:spPr>
          <a:xfrm>
            <a:off x="8059420" y="1954530"/>
            <a:ext cx="3818890" cy="4023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l">
              <a:lnSpc>
                <a:spcPct val="150000"/>
              </a:lnSpc>
              <a:buFont typeface="Arial" panose="020B0604020202090204" pitchFamily="34" charset="0"/>
              <a:buChar char="•"/>
            </a:pPr>
            <a:r>
              <a:rPr lang="zh-CN" altLang="en-US" sz="2000" dirty="0">
                <a:solidFill>
                  <a:schemeClr val="tx1"/>
                </a:solidFill>
                <a:latin typeface="+mn-ea"/>
              </a:rPr>
              <a:t>代下单整体开发：辅助销售代下单，提高成单比例</a:t>
            </a: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r>
              <a:rPr lang="zh-CN" altLang="en-US" sz="2000" dirty="0">
                <a:solidFill>
                  <a:schemeClr val="tx1"/>
                </a:solidFill>
                <a:latin typeface="+mn-ea"/>
              </a:rPr>
              <a:t>在业务上为不便购课的用户提供购课新途径，提升销售在客户心中的地位</a:t>
            </a: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r>
              <a:rPr lang="zh-CN" altLang="en-US" sz="2000" dirty="0">
                <a:solidFill>
                  <a:schemeClr val="tx1"/>
                </a:solidFill>
                <a:latin typeface="+mn-ea"/>
              </a:rPr>
              <a:t>在技术上提供鉴别用户信息，优惠券生成及发放，用户地址筛选，生成支付海报等功能</a:t>
            </a:r>
            <a:endParaRPr lang="zh-CN" altLang="en-US" sz="2000" dirty="0">
              <a:solidFill>
                <a:schemeClr val="tx1"/>
              </a:solidFill>
              <a:latin typeface="+mn-ea"/>
            </a:endParaRPr>
          </a:p>
        </p:txBody>
      </p:sp>
      <p:pic>
        <p:nvPicPr>
          <p:cNvPr id="7" name="图片 6" descr="代下单"/>
          <p:cNvPicPr>
            <a:picLocks noChangeAspect="1"/>
          </p:cNvPicPr>
          <p:nvPr/>
        </p:nvPicPr>
        <p:blipFill>
          <a:blip r:embed="rId1"/>
          <a:stretch>
            <a:fillRect/>
          </a:stretch>
        </p:blipFill>
        <p:spPr>
          <a:xfrm>
            <a:off x="528320" y="1673860"/>
            <a:ext cx="6815455" cy="45523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2 </a:t>
            </a:r>
            <a:r>
              <a:rPr lang="zh-CN" altLang="en-US" dirty="0"/>
              <a:t>试用期间工作业绩（重点详细讲解）</a:t>
            </a:r>
            <a:endParaRPr lang="zh-CN" altLang="en-US" dirty="0"/>
          </a:p>
        </p:txBody>
      </p:sp>
      <p:sp>
        <p:nvSpPr>
          <p:cNvPr id="2" name="矩形 1"/>
          <p:cNvSpPr/>
          <p:nvPr/>
        </p:nvSpPr>
        <p:spPr>
          <a:xfrm>
            <a:off x="405130" y="1022985"/>
            <a:ext cx="10661650" cy="542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2400" dirty="0">
                <a:solidFill>
                  <a:schemeClr val="tx1"/>
                </a:solidFill>
                <a:latin typeface="+mn-ea"/>
              </a:rPr>
              <a:t>质检系统无效用户标记：筛选有效用户，节省拓客成本</a:t>
            </a:r>
            <a:endParaRPr lang="zh-CN" altLang="en-US" sz="2400" dirty="0">
              <a:solidFill>
                <a:schemeClr val="tx1"/>
              </a:solidFill>
              <a:latin typeface="+mn-ea"/>
            </a:endParaRPr>
          </a:p>
        </p:txBody>
      </p:sp>
      <p:sp>
        <p:nvSpPr>
          <p:cNvPr id="6" name="矩形 5"/>
          <p:cNvSpPr/>
          <p:nvPr/>
        </p:nvSpPr>
        <p:spPr>
          <a:xfrm>
            <a:off x="8174990" y="1795780"/>
            <a:ext cx="3818890" cy="4023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342900" indent="-342900" algn="l">
              <a:lnSpc>
                <a:spcPct val="150000"/>
              </a:lnSpc>
              <a:buFont typeface="Arial" panose="020B0604020202090204" pitchFamily="34" charset="0"/>
              <a:buChar char="•"/>
            </a:pPr>
            <a:r>
              <a:rPr lang="zh-CN" altLang="en-US" sz="2000" dirty="0">
                <a:solidFill>
                  <a:schemeClr val="tx1"/>
                </a:solidFill>
                <a:latin typeface="+mn-ea"/>
              </a:rPr>
              <a:t>质检系统整体开发：筛选出无效用户，通过技术支持筛查标记</a:t>
            </a: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2000" dirty="0">
              <a:solidFill>
                <a:schemeClr val="tx1"/>
              </a:solidFill>
              <a:latin typeface="+mn-ea"/>
            </a:endParaRPr>
          </a:p>
          <a:p>
            <a:pPr marL="342900" indent="-342900" algn="l">
              <a:lnSpc>
                <a:spcPct val="150000"/>
              </a:lnSpc>
              <a:buFont typeface="Arial" panose="020B0604020202090204" pitchFamily="34" charset="0"/>
              <a:buChar char="•"/>
            </a:pPr>
            <a:r>
              <a:rPr lang="zh-CN" altLang="en-US" sz="1600" dirty="0">
                <a:solidFill>
                  <a:schemeClr val="tx1"/>
                </a:solidFill>
                <a:latin typeface="+mn-ea"/>
              </a:rPr>
              <a:t>在业务上由于拓客成本提升，为了过滤无效用户，找相应渠道退费。降低人工筛选成本及拓客成本</a:t>
            </a:r>
            <a:endParaRPr lang="zh-CN" altLang="en-US" sz="1600" dirty="0">
              <a:solidFill>
                <a:schemeClr val="tx1"/>
              </a:solidFill>
              <a:latin typeface="+mn-ea"/>
            </a:endParaRPr>
          </a:p>
          <a:p>
            <a:pPr marL="342900" indent="-342900" algn="l">
              <a:lnSpc>
                <a:spcPct val="150000"/>
              </a:lnSpc>
              <a:buFont typeface="Arial" panose="020B0604020202090204" pitchFamily="34" charset="0"/>
              <a:buChar char="•"/>
            </a:pPr>
            <a:endParaRPr lang="zh-CN" altLang="en-US" sz="1600" dirty="0">
              <a:solidFill>
                <a:schemeClr val="tx1"/>
              </a:solidFill>
              <a:latin typeface="+mn-ea"/>
            </a:endParaRPr>
          </a:p>
          <a:p>
            <a:pPr marL="342900" indent="-342900" algn="l">
              <a:lnSpc>
                <a:spcPct val="150000"/>
              </a:lnSpc>
              <a:buFont typeface="Arial" panose="020B0604020202090204" pitchFamily="34" charset="0"/>
              <a:buChar char="•"/>
            </a:pPr>
            <a:r>
              <a:rPr lang="zh-CN" altLang="en-US" sz="1600" dirty="0">
                <a:solidFill>
                  <a:schemeClr val="tx1"/>
                </a:solidFill>
                <a:latin typeface="+mn-ea"/>
              </a:rPr>
              <a:t>在技术上联动表单操作数据，支持复杂的聚合条件筛选，在线更改用户标签及状态</a:t>
            </a:r>
            <a:endParaRPr lang="zh-CN" altLang="en-US" sz="1600" dirty="0">
              <a:solidFill>
                <a:schemeClr val="tx1"/>
              </a:solidFill>
              <a:latin typeface="+mn-ea"/>
            </a:endParaRPr>
          </a:p>
        </p:txBody>
      </p:sp>
      <p:pic>
        <p:nvPicPr>
          <p:cNvPr id="4" name="图片 3" descr="popo_2021-07-15  10-38-15"/>
          <p:cNvPicPr>
            <a:picLocks noChangeAspect="1"/>
          </p:cNvPicPr>
          <p:nvPr/>
        </p:nvPicPr>
        <p:blipFill>
          <a:blip r:embed="rId1"/>
          <a:stretch>
            <a:fillRect/>
          </a:stretch>
        </p:blipFill>
        <p:spPr>
          <a:xfrm>
            <a:off x="421005" y="1715135"/>
            <a:ext cx="7672070" cy="45580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专业能力</a:t>
            </a:r>
            <a:endParaRPr lang="zh-CN" altLang="en-US" dirty="0"/>
          </a:p>
        </p:txBody>
      </p:sp>
      <p:sp>
        <p:nvSpPr>
          <p:cNvPr id="3" name="矩形 2"/>
          <p:cNvSpPr/>
          <p:nvPr/>
        </p:nvSpPr>
        <p:spPr>
          <a:xfrm>
            <a:off x="392430" y="1273810"/>
            <a:ext cx="5284470" cy="4755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r>
              <a:rPr lang="zh-CN" altLang="en-US" sz="2400" dirty="0">
                <a:solidFill>
                  <a:schemeClr val="tx1"/>
                </a:solidFill>
                <a:latin typeface="+mn-ea"/>
              </a:rPr>
              <a:t>曼哈顿销转系统：缓存数据状态公用组件抽离，目标：前后端性能优化</a:t>
            </a:r>
            <a:endParaRPr lang="zh-CN" altLang="en-US" sz="2400" dirty="0">
              <a:solidFill>
                <a:schemeClr val="tx1"/>
              </a:solidFill>
              <a:latin typeface="+mn-ea"/>
            </a:endParaRPr>
          </a:p>
          <a:p>
            <a:pPr>
              <a:lnSpc>
                <a:spcPct val="150000"/>
              </a:lnSpc>
            </a:pPr>
            <a:endParaRPr lang="zh-CN" altLang="en-US" sz="2400" dirty="0">
              <a:solidFill>
                <a:schemeClr val="tx1"/>
              </a:solidFill>
              <a:latin typeface="+mn-ea"/>
            </a:endParaRPr>
          </a:p>
          <a:p>
            <a:pPr>
              <a:lnSpc>
                <a:spcPct val="150000"/>
              </a:lnSpc>
            </a:pPr>
            <a:r>
              <a:rPr lang="zh-CN" altLang="en-US" sz="1600" dirty="0">
                <a:solidFill>
                  <a:schemeClr val="tx1"/>
                </a:solidFill>
                <a:latin typeface="+mn-ea"/>
              </a:rPr>
              <a:t>使用中，用户会针对表单某一字段进行反复操作，操作时如果频繁发出请求会产生较大的服务压力。</a:t>
            </a:r>
            <a:endParaRPr lang="zh-CN" altLang="en-US" sz="1600" dirty="0">
              <a:solidFill>
                <a:schemeClr val="tx1"/>
              </a:solidFill>
              <a:latin typeface="+mn-ea"/>
            </a:endParaRPr>
          </a:p>
          <a:p>
            <a:pPr>
              <a:lnSpc>
                <a:spcPct val="150000"/>
              </a:lnSpc>
            </a:pPr>
            <a:endParaRPr lang="zh-CN" altLang="en-US" sz="1600" dirty="0">
              <a:solidFill>
                <a:schemeClr val="tx1"/>
              </a:solidFill>
              <a:latin typeface="+mn-ea"/>
            </a:endParaRPr>
          </a:p>
          <a:p>
            <a:pPr>
              <a:lnSpc>
                <a:spcPct val="150000"/>
              </a:lnSpc>
            </a:pPr>
            <a:r>
              <a:rPr lang="zh-CN" altLang="en-US" sz="1600" dirty="0">
                <a:solidFill>
                  <a:schemeClr val="tx1"/>
                </a:solidFill>
                <a:latin typeface="+mn-ea"/>
              </a:rPr>
              <a:t>组件借助三个状态存储器，保存当前用户操作，力求降低后端压力提升前端可用性</a:t>
            </a:r>
            <a:endParaRPr lang="zh-CN" altLang="en-US" sz="1600" dirty="0">
              <a:solidFill>
                <a:schemeClr val="tx1"/>
              </a:solidFill>
              <a:latin typeface="+mn-ea"/>
            </a:endParaRPr>
          </a:p>
        </p:txBody>
      </p:sp>
      <p:pic>
        <p:nvPicPr>
          <p:cNvPr id="4" name="图片 3" descr="公用组件"/>
          <p:cNvPicPr>
            <a:picLocks noChangeAspect="1"/>
          </p:cNvPicPr>
          <p:nvPr/>
        </p:nvPicPr>
        <p:blipFill>
          <a:blip r:embed="rId1"/>
          <a:stretch>
            <a:fillRect/>
          </a:stretch>
        </p:blipFill>
        <p:spPr>
          <a:xfrm>
            <a:off x="5991860" y="1158875"/>
            <a:ext cx="5930900" cy="50857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专业能力</a:t>
            </a:r>
            <a:endParaRPr lang="zh-CN" altLang="en-US" dirty="0"/>
          </a:p>
        </p:txBody>
      </p:sp>
      <p:pic>
        <p:nvPicPr>
          <p:cNvPr id="4" name="图片 3" descr="dockerfile"/>
          <p:cNvPicPr>
            <a:picLocks noChangeAspect="1"/>
          </p:cNvPicPr>
          <p:nvPr/>
        </p:nvPicPr>
        <p:blipFill>
          <a:blip r:embed="rId1"/>
          <a:stretch>
            <a:fillRect/>
          </a:stretch>
        </p:blipFill>
        <p:spPr>
          <a:xfrm>
            <a:off x="2276475" y="2175510"/>
            <a:ext cx="7413625" cy="3896995"/>
          </a:xfrm>
          <a:prstGeom prst="rect">
            <a:avLst/>
          </a:prstGeom>
        </p:spPr>
      </p:pic>
      <p:sp>
        <p:nvSpPr>
          <p:cNvPr id="7" name="矩形 6"/>
          <p:cNvSpPr/>
          <p:nvPr/>
        </p:nvSpPr>
        <p:spPr>
          <a:xfrm>
            <a:off x="405765" y="1345565"/>
            <a:ext cx="11172825" cy="438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r>
              <a:rPr lang="zh-CN" altLang="en-US" sz="2400" dirty="0">
                <a:solidFill>
                  <a:schemeClr val="tx1"/>
                </a:solidFill>
                <a:latin typeface="+mn-ea"/>
              </a:rPr>
              <a:t>由原先单段构建，优化为多段打包及构建，借助</a:t>
            </a:r>
            <a:r>
              <a:rPr lang="en-US" altLang="zh-CN" sz="2400" dirty="0">
                <a:solidFill>
                  <a:schemeClr val="tx1"/>
                </a:solidFill>
                <a:latin typeface="+mn-ea"/>
              </a:rPr>
              <a:t>multistage</a:t>
            </a:r>
            <a:r>
              <a:rPr lang="zh-CN" altLang="en-US" sz="2400" dirty="0">
                <a:solidFill>
                  <a:schemeClr val="tx1"/>
                </a:solidFill>
                <a:latin typeface="+mn-ea"/>
              </a:rPr>
              <a:t>思想，分段打包，并借助缓存提升打包速度</a:t>
            </a:r>
            <a:endParaRPr lang="zh-CN" altLang="en-US" sz="2400" dirty="0">
              <a:solidFill>
                <a:schemeClr val="tx1"/>
              </a:solidFill>
              <a:latin typeface="+mn-ea"/>
            </a:endParaRPr>
          </a:p>
        </p:txBody>
      </p:sp>
    </p:spTree>
  </p:cSld>
  <p:clrMapOvr>
    <a:masterClrMapping/>
  </p:clrMapOvr>
</p:sld>
</file>

<file path=ppt/tags/tag1.xml><?xml version="1.0" encoding="utf-8"?>
<p:tagLst xmlns:p="http://schemas.openxmlformats.org/presentationml/2006/main">
  <p:tag name="KSO_WM_UNIT_TABLE_BEAUTIFY" val="smartTable{6a63b16b-a10d-46fd-b9ef-414cdab78f55}"/>
</p:tagLst>
</file>

<file path=ppt/tags/tag2.xml><?xml version="1.0" encoding="utf-8"?>
<p:tagLst xmlns:p="http://schemas.openxmlformats.org/presentationml/2006/main">
  <p:tag name="KSO_WM_UNIT_TABLE_BEAUTIFY" val="smartTable{722f09a8-1708-4b04-9486-78967d6c9a3b}"/>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主要事件</Template>
  <TotalTime>0</TotalTime>
  <Words>2300</Words>
  <Application>WPS 演示</Application>
  <PresentationFormat>宽屏</PresentationFormat>
  <Paragraphs>190</Paragraphs>
  <Slides>13</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vt:i4>
      </vt:variant>
    </vt:vector>
  </HeadingPairs>
  <TitlesOfParts>
    <vt:vector size="26" baseType="lpstr">
      <vt:lpstr>Arial</vt:lpstr>
      <vt:lpstr>方正书宋_GBK</vt:lpstr>
      <vt:lpstr>Wingdings</vt:lpstr>
      <vt:lpstr>宋体</vt:lpstr>
      <vt:lpstr>汉仪书宋二KW</vt:lpstr>
      <vt:lpstr>微软雅黑</vt:lpstr>
      <vt:lpstr>汉仪旗黑</vt:lpstr>
      <vt:lpstr>宋体</vt:lpstr>
      <vt:lpstr>Arial Unicode MS</vt:lpstr>
      <vt:lpstr>Calibri</vt:lpstr>
      <vt:lpstr>Helvetica Neue</vt:lpstr>
      <vt:lpstr>微软雅黑</vt:lpstr>
      <vt:lpstr>Office 主题</vt:lpstr>
      <vt:lpstr>PowerPoint 演示文稿</vt:lpstr>
      <vt:lpstr>1 基本信息</vt:lpstr>
      <vt:lpstr>2 试用期间工作业绩（重点详细讲解）</vt:lpstr>
      <vt:lpstr>2 试用期间工作业绩（重点详细讲解）</vt:lpstr>
      <vt:lpstr>2 试用期间工作业绩（重点详细讲解）</vt:lpstr>
      <vt:lpstr>2 试用期间工作业绩（重点详细讲解）</vt:lpstr>
      <vt:lpstr>2 试用期间工作业绩（重点详细讲解）</vt:lpstr>
      <vt:lpstr>3 专业能力</vt:lpstr>
      <vt:lpstr>3 专业能力</vt:lpstr>
      <vt:lpstr>3 专业能力</vt:lpstr>
      <vt:lpstr>3 专业能力</vt:lpstr>
      <vt:lpstr>4 其他贡献</vt:lpstr>
      <vt:lpstr>5 工作计划及个人发展计划</vt:lpstr>
    </vt:vector>
  </TitlesOfParts>
  <Company>IBM CUSTOMER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ann.yang</dc:creator>
  <cp:lastModifiedBy>anzp</cp:lastModifiedBy>
  <cp:revision>3481</cp:revision>
  <dcterms:created xsi:type="dcterms:W3CDTF">2021-07-21T08:22:41Z</dcterms:created>
  <dcterms:modified xsi:type="dcterms:W3CDTF">2021-07-21T08:22:41Z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